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46"/>
  </p:notesMasterIdLst>
  <p:sldIdLst>
    <p:sldId id="338" r:id="rId2"/>
    <p:sldId id="260" r:id="rId3"/>
    <p:sldId id="261" r:id="rId4"/>
    <p:sldId id="263" r:id="rId5"/>
    <p:sldId id="339" r:id="rId6"/>
    <p:sldId id="264" r:id="rId7"/>
    <p:sldId id="265" r:id="rId8"/>
    <p:sldId id="266" r:id="rId9"/>
    <p:sldId id="268" r:id="rId10"/>
    <p:sldId id="269" r:id="rId11"/>
    <p:sldId id="272" r:id="rId12"/>
    <p:sldId id="273" r:id="rId13"/>
    <p:sldId id="274" r:id="rId14"/>
    <p:sldId id="275" r:id="rId15"/>
    <p:sldId id="277" r:id="rId16"/>
    <p:sldId id="332" r:id="rId17"/>
    <p:sldId id="327" r:id="rId18"/>
    <p:sldId id="280" r:id="rId19"/>
    <p:sldId id="285" r:id="rId20"/>
    <p:sldId id="287" r:id="rId21"/>
    <p:sldId id="288" r:id="rId22"/>
    <p:sldId id="290" r:id="rId23"/>
    <p:sldId id="292" r:id="rId24"/>
    <p:sldId id="293" r:id="rId25"/>
    <p:sldId id="295" r:id="rId26"/>
    <p:sldId id="297" r:id="rId27"/>
    <p:sldId id="299" r:id="rId28"/>
    <p:sldId id="333" r:id="rId29"/>
    <p:sldId id="301" r:id="rId30"/>
    <p:sldId id="331" r:id="rId31"/>
    <p:sldId id="303" r:id="rId32"/>
    <p:sldId id="306" r:id="rId33"/>
    <p:sldId id="334" r:id="rId34"/>
    <p:sldId id="336" r:id="rId35"/>
    <p:sldId id="329" r:id="rId36"/>
    <p:sldId id="315" r:id="rId37"/>
    <p:sldId id="316" r:id="rId38"/>
    <p:sldId id="318" r:id="rId39"/>
    <p:sldId id="319" r:id="rId40"/>
    <p:sldId id="320" r:id="rId41"/>
    <p:sldId id="321" r:id="rId42"/>
    <p:sldId id="337" r:id="rId43"/>
    <p:sldId id="322" r:id="rId44"/>
    <p:sldId id="340"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7" d="100"/>
          <a:sy n="67" d="100"/>
        </p:scale>
        <p:origin x="-606"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B61CBC-5F08-44B8-A02C-38FDAB81B07A}" type="datetimeFigureOut">
              <a:rPr lang="en-US" smtClean="0"/>
              <a:pPr/>
              <a:t>11/30/2015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560673-8332-41F2-BE7E-638FA291E912}" type="slidenum">
              <a:rPr lang="en-US" smtClean="0"/>
              <a:pPr/>
              <a:t>‹#›</a:t>
            </a:fld>
            <a:endParaRPr lang="en-US"/>
          </a:p>
        </p:txBody>
      </p:sp>
    </p:spTree>
    <p:extLst>
      <p:ext uri="{BB962C8B-B14F-4D97-AF65-F5344CB8AC3E}">
        <p14:creationId xmlns:p14="http://schemas.microsoft.com/office/powerpoint/2010/main" xmlns="" val="36286935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B50E355D-30C1-4729-B63D-181AE371F0F7}" type="slidenum">
              <a:rPr lang="en-US">
                <a:solidFill>
                  <a:prstClr val="black"/>
                </a:solidFill>
              </a:rPr>
              <a:pPr/>
              <a:t>3</a:t>
            </a:fld>
            <a:endParaRPr lang="en-US">
              <a:solidFill>
                <a:prstClr val="black"/>
              </a:solidFill>
            </a:endParaRPr>
          </a:p>
        </p:txBody>
      </p:sp>
      <p:sp>
        <p:nvSpPr>
          <p:cNvPr id="12293" name="Date Placeholder 4"/>
          <p:cNvSpPr>
            <a:spLocks noGrp="1"/>
          </p:cNvSpPr>
          <p:nvPr>
            <p:ph type="dt" sz="quarter"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FF5C8616-AF7B-486D-A4EE-2704AA856E87}" type="datetime1">
              <a:rPr lang="en-US">
                <a:solidFill>
                  <a:prstClr val="black"/>
                </a:solidFill>
              </a:rPr>
              <a:pPr/>
              <a:t>11/30/2015</a:t>
            </a:fld>
            <a:endParaRPr 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3C64601F-4968-42CA-A277-920543E49FC7}" type="slidenum">
              <a:rPr lang="en-US">
                <a:solidFill>
                  <a:srgbClr val="000000"/>
                </a:solidFill>
              </a:rPr>
              <a:pPr/>
              <a:t>18</a:t>
            </a:fld>
            <a:endParaRPr lang="en-US">
              <a:solidFill>
                <a:srgbClr val="000000"/>
              </a:solidFill>
            </a:endParaRPr>
          </a:p>
        </p:txBody>
      </p:sp>
      <p:sp>
        <p:nvSpPr>
          <p:cNvPr id="348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4820"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fa-IR" smtClean="0"/>
          </a:p>
        </p:txBody>
      </p:sp>
      <p:sp>
        <p:nvSpPr>
          <p:cNvPr id="34821" name="Date Placeholder 1"/>
          <p:cNvSpPr>
            <a:spLocks noGrp="1"/>
          </p:cNvSpPr>
          <p:nvPr>
            <p:ph type="dt" sz="quarter"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A39DD73F-6CFD-4D85-A1D1-78FAADEF8D0E}" type="datetime1">
              <a:rPr lang="en-US">
                <a:solidFill>
                  <a:prstClr val="black"/>
                </a:solidFill>
              </a:rPr>
              <a:pPr/>
              <a:t>11/30/2015</a:t>
            </a:fld>
            <a:endParaRPr lang="en-US">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6"/>
          <p:cNvSpPr>
            <a:spLocks noGrp="1" noChangeArrowheads="1"/>
          </p:cNvSpPr>
          <p:nvPr>
            <p:ph type="ftr" sz="quarter" idx="4"/>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mtClean="0">
                <a:solidFill>
                  <a:prstClr val="black"/>
                </a:solidFill>
                <a:latin typeface="Arial" pitchFamily="34" charset="0"/>
              </a:rPr>
              <a:t>IAFP 2002</a:t>
            </a:r>
          </a:p>
        </p:txBody>
      </p:sp>
      <p:sp>
        <p:nvSpPr>
          <p:cNvPr id="45059"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3D05D304-2DF0-41A3-BBD5-47FEAB5F2EBA}" type="slidenum">
              <a:rPr lang="en-US" altLang="en-US">
                <a:solidFill>
                  <a:prstClr val="black"/>
                </a:solidFill>
                <a:latin typeface="Arial" pitchFamily="34" charset="0"/>
              </a:rPr>
              <a:pPr/>
              <a:t>20</a:t>
            </a:fld>
            <a:endParaRPr lang="en-US" altLang="en-US">
              <a:solidFill>
                <a:prstClr val="black"/>
              </a:solidFill>
              <a:latin typeface="Arial" pitchFamily="34" charset="0"/>
            </a:endParaRPr>
          </a:p>
        </p:txBody>
      </p:sp>
      <p:sp>
        <p:nvSpPr>
          <p:cNvPr id="4506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5061"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lnSpc>
                <a:spcPct val="90000"/>
              </a:lnSpc>
              <a:spcBef>
                <a:spcPct val="0"/>
              </a:spcBef>
            </a:pPr>
            <a:endParaRPr lang="en-US" altLang="en-US" smtClean="0">
              <a:latin typeface="Arial" pitchFamily="34" charset="0"/>
            </a:endParaRPr>
          </a:p>
        </p:txBody>
      </p:sp>
      <p:sp>
        <p:nvSpPr>
          <p:cNvPr id="45062" name="Date Placeholder 1"/>
          <p:cNvSpPr>
            <a:spLocks noGrp="1"/>
          </p:cNvSpPr>
          <p:nvPr>
            <p:ph type="dt" sz="quarter"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3E1C25AB-AC46-4FE9-B023-89F9BD75959F}" type="datetime1">
              <a:rPr lang="en-US">
                <a:solidFill>
                  <a:prstClr val="black"/>
                </a:solidFill>
              </a:rPr>
              <a:pPr/>
              <a:t>11/30/2015</a:t>
            </a:fld>
            <a:endParaRPr lang="en-US">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6"/>
          <p:cNvSpPr>
            <a:spLocks noGrp="1" noChangeArrowheads="1"/>
          </p:cNvSpPr>
          <p:nvPr>
            <p:ph type="ftr" sz="quarter" idx="4"/>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mtClean="0">
                <a:solidFill>
                  <a:prstClr val="black"/>
                </a:solidFill>
                <a:latin typeface="Arial" pitchFamily="34" charset="0"/>
              </a:rPr>
              <a:t>IAFP 2002</a:t>
            </a:r>
          </a:p>
        </p:txBody>
      </p:sp>
      <p:sp>
        <p:nvSpPr>
          <p:cNvPr id="53251"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CBEF1E4C-A1A0-4B1F-A6C2-D4B38E4DCF49}" type="slidenum">
              <a:rPr lang="en-US" altLang="en-US">
                <a:solidFill>
                  <a:prstClr val="black"/>
                </a:solidFill>
                <a:latin typeface="Arial" pitchFamily="34" charset="0"/>
              </a:rPr>
              <a:pPr/>
              <a:t>24</a:t>
            </a:fld>
            <a:endParaRPr lang="en-US" altLang="en-US">
              <a:solidFill>
                <a:prstClr val="black"/>
              </a:solidFill>
              <a:latin typeface="Arial" pitchFamily="34" charset="0"/>
            </a:endParaRPr>
          </a:p>
        </p:txBody>
      </p:sp>
      <p:sp>
        <p:nvSpPr>
          <p:cNvPr id="5325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3253"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lnSpc>
                <a:spcPct val="90000"/>
              </a:lnSpc>
              <a:spcBef>
                <a:spcPct val="0"/>
              </a:spcBef>
            </a:pPr>
            <a:endParaRPr lang="en-US" altLang="en-US" smtClean="0">
              <a:latin typeface="Arial" pitchFamily="34" charset="0"/>
            </a:endParaRPr>
          </a:p>
        </p:txBody>
      </p:sp>
      <p:sp>
        <p:nvSpPr>
          <p:cNvPr id="53254" name="Date Placeholder 1"/>
          <p:cNvSpPr>
            <a:spLocks noGrp="1"/>
          </p:cNvSpPr>
          <p:nvPr>
            <p:ph type="dt" sz="quarter"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BC871B3B-0814-477D-8D3E-96DD2595DC69}" type="datetime1">
              <a:rPr lang="en-US">
                <a:solidFill>
                  <a:prstClr val="black"/>
                </a:solidFill>
              </a:rPr>
              <a:pPr/>
              <a:t>11/30/2015</a:t>
            </a:fld>
            <a:endParaRPr lang="en-US">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6"/>
          <p:cNvSpPr>
            <a:spLocks noGrp="1" noChangeArrowheads="1"/>
          </p:cNvSpPr>
          <p:nvPr>
            <p:ph type="ftr" sz="quarter" idx="4"/>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mtClean="0">
                <a:solidFill>
                  <a:prstClr val="black"/>
                </a:solidFill>
                <a:latin typeface="Arial" pitchFamily="34" charset="0"/>
              </a:rPr>
              <a:t>IAFP 2002</a:t>
            </a:r>
          </a:p>
        </p:txBody>
      </p:sp>
      <p:sp>
        <p:nvSpPr>
          <p:cNvPr id="88067"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7088BD2F-2609-4921-B037-EA09363C0289}" type="slidenum">
              <a:rPr lang="en-US" altLang="en-US">
                <a:solidFill>
                  <a:prstClr val="black"/>
                </a:solidFill>
                <a:latin typeface="Arial" pitchFamily="34" charset="0"/>
              </a:rPr>
              <a:pPr/>
              <a:t>36</a:t>
            </a:fld>
            <a:endParaRPr lang="en-US" altLang="en-US">
              <a:solidFill>
                <a:prstClr val="black"/>
              </a:solidFill>
              <a:latin typeface="Arial" pitchFamily="34" charset="0"/>
            </a:endParaRPr>
          </a:p>
        </p:txBody>
      </p:sp>
      <p:sp>
        <p:nvSpPr>
          <p:cNvPr id="8806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88069"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b="1" smtClean="0">
                <a:latin typeface="Arial" pitchFamily="34" charset="0"/>
                <a:ea typeface="Times" pitchFamily="18" charset="0"/>
                <a:cs typeface="Times" pitchFamily="18" charset="0"/>
              </a:rPr>
              <a:t>Clinical signs of OA</a:t>
            </a:r>
            <a:endParaRPr lang="en-US" altLang="en-US" smtClean="0">
              <a:latin typeface="Arial" pitchFamily="34" charset="0"/>
              <a:ea typeface="Times" pitchFamily="18" charset="0"/>
              <a:cs typeface="Times" pitchFamily="18" charset="0"/>
            </a:endParaRPr>
          </a:p>
          <a:p>
            <a:pPr>
              <a:spcBef>
                <a:spcPct val="0"/>
              </a:spcBef>
            </a:pPr>
            <a:r>
              <a:rPr lang="en-US" altLang="en-US" smtClean="0">
                <a:latin typeface="Arial" pitchFamily="34" charset="0"/>
                <a:ea typeface="Times" pitchFamily="18" charset="0"/>
                <a:cs typeface="Times" pitchFamily="18" charset="0"/>
              </a:rPr>
              <a:t>Crepitus, a cracking or popping sensation, is produced when joint tissues rub against each other during movement. Coarse cracking felt with joint movement is produced by movement of uneven surfaces over one another and may indicate damage to or absence of articular cartilage. One or two cracks detected over the knee during joint movement may signify a loose body or torn meniscus.</a:t>
            </a:r>
          </a:p>
          <a:p>
            <a:pPr>
              <a:spcBef>
                <a:spcPct val="0"/>
              </a:spcBef>
            </a:pPr>
            <a:r>
              <a:rPr lang="en-US" altLang="en-US" smtClean="0">
                <a:latin typeface="Arial" pitchFamily="34" charset="0"/>
                <a:ea typeface="Times" pitchFamily="18" charset="0"/>
                <a:cs typeface="Times" pitchFamily="18" charset="0"/>
              </a:rPr>
              <a:t>Examination of joint function may also have diagnostic value. In OA of the hip, internal rotation and abduction are initially restricted, followed by restriction of adduction, hyperextension, and external rotation. However, loss of flexion in the knee is not usually caused by OA, and may indicate a locking of the joint due to a loose body, or contracture due to immobilization. </a:t>
            </a:r>
          </a:p>
          <a:p>
            <a:pPr>
              <a:spcBef>
                <a:spcPct val="0"/>
              </a:spcBef>
            </a:pPr>
            <a:r>
              <a:rPr lang="en-US" altLang="en-US" smtClean="0">
                <a:latin typeface="Arial" pitchFamily="34" charset="0"/>
                <a:ea typeface="Times" pitchFamily="18" charset="0"/>
                <a:cs typeface="Times" pitchFamily="18" charset="0"/>
              </a:rPr>
              <a:t>It is also important to test for abnormal passive movement of the joint, i.e., laxity. Such abnormalities are common in patients with OA of the knee and are due to laxity of the capsule and ligaments.</a:t>
            </a:r>
          </a:p>
          <a:p>
            <a:pPr>
              <a:spcBef>
                <a:spcPct val="0"/>
              </a:spcBef>
            </a:pPr>
            <a:r>
              <a:rPr lang="en-US" altLang="en-US" smtClean="0">
                <a:latin typeface="Arial" pitchFamily="34" charset="0"/>
                <a:ea typeface="Times" pitchFamily="18" charset="0"/>
                <a:cs typeface="Times" pitchFamily="18" charset="0"/>
              </a:rPr>
              <a:t>Hard swelling of the joint are characteristic of OA, especially in the fingers and the knee, and may be palpable even before they are detectable in radiographs. Soft tissue swelling and palpable joint effusion may be present in finger joints and in the knee. Bony swellings may lead to joint deformity.</a:t>
            </a:r>
          </a:p>
          <a:p>
            <a:pPr>
              <a:spcBef>
                <a:spcPct val="0"/>
              </a:spcBef>
            </a:pPr>
            <a:r>
              <a:rPr lang="en-US" altLang="en-US" smtClean="0">
                <a:latin typeface="Arial" pitchFamily="34" charset="0"/>
                <a:ea typeface="Times" pitchFamily="18" charset="0"/>
                <a:cs typeface="Times" pitchFamily="18" charset="0"/>
              </a:rPr>
              <a:t>Joints may be tender or warm, sometimes with effusion. Muscles may be weak or atrophied. Patients with OA of the load-bearing joints may limp while walking.</a:t>
            </a:r>
          </a:p>
          <a:p>
            <a:pPr>
              <a:spcBef>
                <a:spcPct val="0"/>
              </a:spcBef>
            </a:pPr>
            <a:endParaRPr lang="en-US" altLang="en-US" smtClean="0">
              <a:latin typeface="Arial" pitchFamily="34" charset="0"/>
              <a:ea typeface="Times" pitchFamily="18" charset="0"/>
              <a:cs typeface="Times" pitchFamily="18" charset="0"/>
            </a:endParaRPr>
          </a:p>
          <a:p>
            <a:pPr>
              <a:spcBef>
                <a:spcPct val="0"/>
              </a:spcBef>
            </a:pPr>
            <a:endParaRPr lang="en-US" altLang="en-US" smtClean="0">
              <a:latin typeface="Arial" pitchFamily="34" charset="0"/>
              <a:ea typeface="Times" pitchFamily="18" charset="0"/>
              <a:cs typeface="Times" pitchFamily="18" charset="0"/>
            </a:endParaRPr>
          </a:p>
        </p:txBody>
      </p:sp>
      <p:sp>
        <p:nvSpPr>
          <p:cNvPr id="88070" name="Date Placeholder 1"/>
          <p:cNvSpPr>
            <a:spLocks noGrp="1"/>
          </p:cNvSpPr>
          <p:nvPr>
            <p:ph type="dt" sz="quarter"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2C651EAA-6BD6-4410-AB95-3DA8A6BC7C69}" type="datetime1">
              <a:rPr lang="en-US">
                <a:solidFill>
                  <a:prstClr val="black"/>
                </a:solidFill>
              </a:rPr>
              <a:pPr/>
              <a:t>11/30/2015</a:t>
            </a:fld>
            <a:endParaRPr 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pPr>
              <a:defRPr/>
            </a:pPr>
            <a:fld id="{86FE1368-90B0-4375-920D-ABBE88CAE610}" type="datetime1">
              <a:rPr lang="en-US" smtClean="0">
                <a:solidFill>
                  <a:prstClr val="black">
                    <a:tint val="75000"/>
                  </a:prstClr>
                </a:solidFill>
              </a:rPr>
              <a:pPr>
                <a:defRPr/>
              </a:pPr>
              <a:t>11/30/2015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fa-IR" smtClean="0">
                <a:solidFill>
                  <a:prstClr val="black">
                    <a:tint val="75000"/>
                  </a:prstClr>
                </a:solidFill>
              </a:rPr>
              <a:t>زهره نجفی - کارشناس ارشد پرستاری</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29DE091-C93A-4697-916B-533CD39645B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pPr>
              <a:defRPr/>
            </a:pPr>
            <a:fld id="{8B485E97-AC33-4E00-AC04-DF2C4CD45526}" type="datetime1">
              <a:rPr lang="en-US" smtClean="0">
                <a:solidFill>
                  <a:prstClr val="black">
                    <a:tint val="75000"/>
                  </a:prstClr>
                </a:solidFill>
              </a:rPr>
              <a:pPr>
                <a:defRPr/>
              </a:pPr>
              <a:t>11/30/2015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fa-IR" smtClean="0">
                <a:solidFill>
                  <a:prstClr val="black">
                    <a:tint val="75000"/>
                  </a:prstClr>
                </a:solidFill>
              </a:rPr>
              <a:t>زهره نجفی - کارشناس ارشد پرستاری</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14C3376-D69F-4CE5-9E6D-1E13DFB6EBA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pPr>
              <a:defRPr/>
            </a:pPr>
            <a:fld id="{DF354A6D-B27C-4CD1-AD42-1051A7F3D09C}" type="datetime1">
              <a:rPr lang="en-US" smtClean="0">
                <a:solidFill>
                  <a:prstClr val="black">
                    <a:tint val="75000"/>
                  </a:prstClr>
                </a:solidFill>
              </a:rPr>
              <a:pPr>
                <a:defRPr/>
              </a:pPr>
              <a:t>11/30/2015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fa-IR" smtClean="0">
                <a:solidFill>
                  <a:prstClr val="black">
                    <a:tint val="75000"/>
                  </a:prstClr>
                </a:solidFill>
              </a:rPr>
              <a:t>زهره نجفی - کارشناس ارشد پرستاری</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EE31DCB-C0A1-4D2B-B1F9-49B53054DB0D}"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828800"/>
            <a:ext cx="8229600" cy="4302125"/>
          </a:xfrm>
        </p:spPr>
        <p:txBody>
          <a:bodyPr rtlCol="0">
            <a:normAutofit/>
          </a:bodyPr>
          <a:lstStyle/>
          <a:p>
            <a:pPr lvl="0"/>
            <a:endParaRPr lang="en-US" noProof="0" smtClean="0"/>
          </a:p>
        </p:txBody>
      </p:sp>
      <p:sp>
        <p:nvSpPr>
          <p:cNvPr id="4" name="Rectangle 4"/>
          <p:cNvSpPr>
            <a:spLocks noGrp="1" noChangeArrowheads="1"/>
          </p:cNvSpPr>
          <p:nvPr>
            <p:ph type="dt" sz="half" idx="10"/>
          </p:nvPr>
        </p:nvSpPr>
        <p:spPr/>
        <p:txBody>
          <a:bodyPr/>
          <a:lstStyle>
            <a:lvl1pPr>
              <a:defRPr smtClean="0"/>
            </a:lvl1pPr>
          </a:lstStyle>
          <a:p>
            <a:pPr>
              <a:defRPr/>
            </a:pPr>
            <a:fld id="{801906AC-E584-4A50-B490-5F71030341F4}" type="datetime1">
              <a:rPr lang="en-US">
                <a:solidFill>
                  <a:prstClr val="black">
                    <a:tint val="75000"/>
                  </a:prstClr>
                </a:solidFill>
              </a:rPr>
              <a:pPr>
                <a:defRPr/>
              </a:pPr>
              <a:t>11/30/2015</a:t>
            </a:fld>
            <a:endParaRPr lang="en-US">
              <a:solidFill>
                <a:prstClr val="black">
                  <a:tint val="75000"/>
                </a:prstClr>
              </a:solidFill>
            </a:endParaRPr>
          </a:p>
        </p:txBody>
      </p:sp>
      <p:sp>
        <p:nvSpPr>
          <p:cNvPr id="5" name="Rectangle 5"/>
          <p:cNvSpPr>
            <a:spLocks noGrp="1" noChangeArrowheads="1"/>
          </p:cNvSpPr>
          <p:nvPr>
            <p:ph type="ftr" sz="quarter" idx="11"/>
          </p:nvPr>
        </p:nvSpPr>
        <p:spPr/>
        <p:txBody>
          <a:bodyPr/>
          <a:lstStyle>
            <a:lvl1pPr>
              <a:defRPr smtClean="0"/>
            </a:lvl1pPr>
          </a:lstStyle>
          <a:p>
            <a:pPr>
              <a:defRPr/>
            </a:pPr>
            <a:r>
              <a:rPr lang="fa-IR">
                <a:solidFill>
                  <a:prstClr val="black">
                    <a:tint val="75000"/>
                  </a:prstClr>
                </a:solidFill>
              </a:rPr>
              <a:t>زهره نجفی - کارشناس ارشد پرستاری</a:t>
            </a:r>
            <a:endParaRPr lang="en-US">
              <a:solidFill>
                <a:prstClr val="black">
                  <a:tint val="75000"/>
                </a:prstClr>
              </a:solidFill>
            </a:endParaRPr>
          </a:p>
        </p:txBody>
      </p:sp>
      <p:sp>
        <p:nvSpPr>
          <p:cNvPr id="6" name="Rectangle 6"/>
          <p:cNvSpPr>
            <a:spLocks noGrp="1" noChangeArrowheads="1"/>
          </p:cNvSpPr>
          <p:nvPr>
            <p:ph type="sldNum" sz="quarter" idx="12"/>
          </p:nvPr>
        </p:nvSpPr>
        <p:spPr/>
        <p:txBody>
          <a:bodyPr/>
          <a:lstStyle>
            <a:lvl1pPr>
              <a:defRPr/>
            </a:lvl1pPr>
          </a:lstStyle>
          <a:p>
            <a:fld id="{8ED7A73D-2961-4705-9C0C-B7AC6DDC8099}" type="slidenum">
              <a:rPr lang="en-US"/>
              <a:pPr/>
              <a:t>‹#›</a:t>
            </a:fld>
            <a:endParaRPr lang="en-US"/>
          </a:p>
        </p:txBody>
      </p:sp>
    </p:spTree>
    <p:extLst>
      <p:ext uri="{BB962C8B-B14F-4D97-AF65-F5344CB8AC3E}">
        <p14:creationId xmlns:p14="http://schemas.microsoft.com/office/powerpoint/2010/main" xmlns="" val="27404304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pPr>
              <a:defRPr/>
            </a:pPr>
            <a:fld id="{750DAA84-BB37-4FC8-A987-DB80DFFF7047}" type="datetime1">
              <a:rPr lang="en-US" smtClean="0">
                <a:solidFill>
                  <a:prstClr val="black">
                    <a:tint val="75000"/>
                  </a:prstClr>
                </a:solidFill>
              </a:rPr>
              <a:pPr>
                <a:defRPr/>
              </a:pPr>
              <a:t>11/30/2015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fa-IR" smtClean="0">
                <a:solidFill>
                  <a:prstClr val="black">
                    <a:tint val="75000"/>
                  </a:prstClr>
                </a:solidFill>
              </a:rPr>
              <a:t>زهره نجفی - کارشناس ارشد پرستاری</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ACB308D-F245-4F7E-B555-2B69D3EAE51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4B546C3B-C3E4-4395-A13D-A7046D87AC28}" type="datetime1">
              <a:rPr lang="en-US" smtClean="0">
                <a:solidFill>
                  <a:prstClr val="black">
                    <a:tint val="75000"/>
                  </a:prstClr>
                </a:solidFill>
              </a:rPr>
              <a:pPr>
                <a:defRPr/>
              </a:pPr>
              <a:t>11/30/2015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fa-IR" smtClean="0">
                <a:solidFill>
                  <a:prstClr val="black">
                    <a:tint val="75000"/>
                  </a:prstClr>
                </a:solidFill>
              </a:rPr>
              <a:t>زهره نجفی - کارشناس ارشد پرستاری</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F5561E6-E672-4CE4-BCB7-9E1A524B9B7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pPr>
              <a:defRPr/>
            </a:pPr>
            <a:fld id="{B4097445-C542-467F-A398-42E7AA94644F}" type="datetime1">
              <a:rPr lang="en-US" smtClean="0">
                <a:solidFill>
                  <a:prstClr val="black">
                    <a:tint val="75000"/>
                  </a:prstClr>
                </a:solidFill>
              </a:rPr>
              <a:pPr>
                <a:defRPr/>
              </a:pPr>
              <a:t>11/30/2015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r>
              <a:rPr lang="fa-IR" smtClean="0">
                <a:solidFill>
                  <a:prstClr val="black">
                    <a:tint val="75000"/>
                  </a:prstClr>
                </a:solidFill>
              </a:rPr>
              <a:t>زهره نجفی - کارشناس ارشد پرستاری</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88FCB47-D164-4C85-B6BF-3A621503281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pPr>
              <a:defRPr/>
            </a:pPr>
            <a:fld id="{F49ECB95-1802-42E7-B29C-8B6B48206E31}" type="datetime1">
              <a:rPr lang="en-US" smtClean="0">
                <a:solidFill>
                  <a:prstClr val="black">
                    <a:tint val="75000"/>
                  </a:prstClr>
                </a:solidFill>
              </a:rPr>
              <a:pPr>
                <a:defRPr/>
              </a:pPr>
              <a:t>11/30/2015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pPr>
              <a:defRPr/>
            </a:pPr>
            <a:r>
              <a:rPr lang="fa-IR" smtClean="0">
                <a:solidFill>
                  <a:prstClr val="black">
                    <a:tint val="75000"/>
                  </a:prstClr>
                </a:solidFill>
              </a:rPr>
              <a:t>زهره نجفی - کارشناس ارشد پرستاری</a:t>
            </a: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CFA58FF-8490-484B-B6F1-1854E15055F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pPr>
              <a:defRPr/>
            </a:pPr>
            <a:fld id="{AEC907D6-91EB-49A9-8630-3AB5A3624A4D}" type="datetime1">
              <a:rPr lang="en-US" smtClean="0">
                <a:solidFill>
                  <a:prstClr val="black">
                    <a:tint val="75000"/>
                  </a:prstClr>
                </a:solidFill>
              </a:rPr>
              <a:pPr>
                <a:defRPr/>
              </a:pPr>
              <a:t>11/30/2015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pPr>
              <a:defRPr/>
            </a:pPr>
            <a:r>
              <a:rPr lang="fa-IR" smtClean="0">
                <a:solidFill>
                  <a:prstClr val="black">
                    <a:tint val="75000"/>
                  </a:prstClr>
                </a:solidFill>
              </a:rPr>
              <a:t>زهره نجفی - کارشناس ارشد پرستاری</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7314F8D-7614-4519-A759-AC6E5983B44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F21B7CE1-9C0F-4B77-B933-4C2BC04A8A5C}" type="datetime1">
              <a:rPr lang="en-US" smtClean="0">
                <a:solidFill>
                  <a:prstClr val="black">
                    <a:tint val="75000"/>
                  </a:prstClr>
                </a:solidFill>
              </a:rPr>
              <a:pPr>
                <a:defRPr/>
              </a:pPr>
              <a:t>11/30/2015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pPr>
              <a:defRPr/>
            </a:pPr>
            <a:r>
              <a:rPr lang="fa-IR" smtClean="0">
                <a:solidFill>
                  <a:prstClr val="black">
                    <a:tint val="75000"/>
                  </a:prstClr>
                </a:solidFill>
              </a:rPr>
              <a:t>زهره نجفی - کارشناس ارشد پرستاری</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E10AF4B-1B19-4EE0-A3E5-93CE2E3FEF6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98694F7C-F3E0-4BEA-9B99-36CF25A1792C}" type="datetime1">
              <a:rPr lang="en-US" smtClean="0">
                <a:solidFill>
                  <a:prstClr val="black">
                    <a:tint val="75000"/>
                  </a:prstClr>
                </a:solidFill>
              </a:rPr>
              <a:pPr>
                <a:defRPr/>
              </a:pPr>
              <a:t>11/30/2015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r>
              <a:rPr lang="fa-IR" smtClean="0">
                <a:solidFill>
                  <a:prstClr val="black">
                    <a:tint val="75000"/>
                  </a:prstClr>
                </a:solidFill>
              </a:rPr>
              <a:t>زهره نجفی - کارشناس ارشد پرستاری</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B834254-DF32-4FA5-8845-FB77DF74B79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6A78EBDF-E53E-4F19-9FEC-F4E826745203}" type="datetime1">
              <a:rPr lang="en-US" smtClean="0">
                <a:solidFill>
                  <a:prstClr val="black">
                    <a:tint val="75000"/>
                  </a:prstClr>
                </a:solidFill>
              </a:rPr>
              <a:pPr>
                <a:defRPr/>
              </a:pPr>
              <a:t>11/30/2015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r>
              <a:rPr lang="fa-IR" smtClean="0">
                <a:solidFill>
                  <a:prstClr val="black">
                    <a:tint val="75000"/>
                  </a:prstClr>
                </a:solidFill>
              </a:rPr>
              <a:t>زهره نجفی - کارشناس ارشد پرستاری</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E84D898-7FED-4C9C-AC69-3663CEE212D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a:defRPr/>
            </a:pPr>
            <a:fld id="{B2EBC3F1-10C9-438C-AB87-377D3574F945}" type="datetime1">
              <a:rPr lang="en-US" smtClean="0">
                <a:solidFill>
                  <a:prstClr val="black">
                    <a:tint val="75000"/>
                  </a:prstClr>
                </a:solidFill>
              </a:rPr>
              <a:pPr>
                <a:defRPr/>
              </a:pPr>
              <a:t>11/30/2015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a:defRPr/>
            </a:pPr>
            <a:r>
              <a:rPr lang="fa-IR" smtClean="0">
                <a:solidFill>
                  <a:prstClr val="black">
                    <a:tint val="75000"/>
                  </a:prstClr>
                </a:solidFill>
              </a:rPr>
              <a:t>زهره نجفی - کارشناس ارشد پرستاری</a:t>
            </a:r>
            <a:endParaRPr lang="en-US">
              <a:solidFill>
                <a:prstClr val="black">
                  <a:tint val="75000"/>
                </a:prstClr>
              </a:solidFill>
            </a:endParaRP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fontAlgn="base">
              <a:spcBef>
                <a:spcPct val="0"/>
              </a:spcBef>
              <a:spcAft>
                <a:spcPct val="0"/>
              </a:spcAft>
            </a:pPr>
            <a:fld id="{05F16922-9A07-4C6B-AD11-23639744143C}" type="slidenum">
              <a:rPr lang="en-US" smtClean="0"/>
              <a:pPr fontAlgn="base">
                <a:spcBef>
                  <a:spcPct val="0"/>
                </a:spcBef>
                <a:spcAft>
                  <a:spcPct val="0"/>
                </a:spcAft>
              </a:pPr>
              <a:t>‹#›</a:t>
            </a:fld>
            <a:endParaRPr lang="en-US"/>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hf sldNum="0" hd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notesSlide" Target="../notesSlides/notesSlide2.xml"/><Relationship Id="rId7"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7.png"/><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images.google.com/imgres?imgurl=http://www.diatribe.us/images/body/photo_learning-curve_9_5.jpg&amp;imgrefurl=http://www.diatribe.us/issues/9/learning-curve.php&amp;h=157&amp;w=230&amp;sz=10&amp;hl=en&amp;start=11&amp;tbnid=ziilgEZMshme_M:&amp;tbnh=74&amp;tbnw=108&amp;prev=/images?q=1923+insulin+bottles&amp;gbv=2&amp;hl=en&amp;sa=G" TargetMode="External"/><Relationship Id="rId7" Type="http://schemas.openxmlformats.org/officeDocument/2006/relationships/image" Target="../media/image14.jpeg"/><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image" Target="../media/image13.jpeg"/><Relationship Id="rId5" Type="http://schemas.openxmlformats.org/officeDocument/2006/relationships/hyperlink" Target="http://images.google.com/imgres?imgurl=http://www.sugarpet.net/needlee.jpg&amp;imgrefurl=http://www.sugarpet.net/fillsyringe.html&amp;h=300&amp;w=400&amp;sz=10&amp;hl=en&amp;start=2&amp;tbnid=Tc2F5MtgKWMrKM:&amp;tbnh=93&amp;tbnw=124&amp;prev=/images?q=old+insulin+bottles&amp;gbv=2&amp;hl=en&amp;sa=G" TargetMode="External"/><Relationship Id="rId4" Type="http://schemas.openxmlformats.org/officeDocument/2006/relationships/image" Target="../media/image12.jpeg"/></Relationships>
</file>

<file path=ppt/slides/_rels/slide3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124744"/>
            <a:ext cx="7772400" cy="1470025"/>
          </a:xfrm>
        </p:spPr>
        <p:txBody>
          <a:bodyPr>
            <a:normAutofit/>
          </a:bodyPr>
          <a:lstStyle/>
          <a:p>
            <a:r>
              <a:rPr lang="fa-IR" b="1" dirty="0" smtClean="0">
                <a:cs typeface="+mn-cs"/>
              </a:rPr>
              <a:t>اورژانسهای دیابت</a:t>
            </a:r>
            <a:endParaRPr lang="en-US" b="1" dirty="0">
              <a:cs typeface="+mn-cs"/>
            </a:endParaRPr>
          </a:p>
        </p:txBody>
      </p:sp>
      <p:pic>
        <p:nvPicPr>
          <p:cNvPr id="2050" name="Picture 2" descr="C:\Users\sva\Pictures\imagesCAQLJMAZ.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619672" y="2492896"/>
            <a:ext cx="5760640" cy="331236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7508800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fa-IR" dirty="0" smtClean="0">
                <a:cs typeface="2  Mitra" pitchFamily="2" charset="-78"/>
              </a:rPr>
              <a:t>هیپوگلایسمی</a:t>
            </a:r>
          </a:p>
        </p:txBody>
      </p:sp>
      <p:sp>
        <p:nvSpPr>
          <p:cNvPr id="20483" name="Content Placeholder 2"/>
          <p:cNvSpPr>
            <a:spLocks noGrp="1"/>
          </p:cNvSpPr>
          <p:nvPr>
            <p:ph idx="1"/>
          </p:nvPr>
        </p:nvSpPr>
        <p:spPr>
          <a:solidFill>
            <a:schemeClr val="tx2">
              <a:lumMod val="60000"/>
              <a:lumOff val="40000"/>
            </a:schemeClr>
          </a:solidFill>
        </p:spPr>
        <p:txBody>
          <a:bodyPr/>
          <a:lstStyle/>
          <a:p>
            <a:pPr algn="r" rtl="1"/>
            <a:endParaRPr lang="fa-IR" dirty="0" smtClean="0"/>
          </a:p>
          <a:p>
            <a:pPr algn="r" rtl="1"/>
            <a:endParaRPr lang="fa-IR" dirty="0" smtClean="0"/>
          </a:p>
          <a:p>
            <a:pPr algn="r" rtl="1">
              <a:buFont typeface="Wingdings" pitchFamily="2" charset="2"/>
              <a:buChar char="ü"/>
            </a:pPr>
            <a:r>
              <a:rPr lang="fa-IR" dirty="0" smtClean="0"/>
              <a:t> در هر بیمار بیهوش بایستی تشخیص هیپوگلایسمی مد نظر قرار گیرد.</a:t>
            </a:r>
          </a:p>
        </p:txBody>
      </p:sp>
    </p:spTree>
    <p:extLst>
      <p:ext uri="{BB962C8B-B14F-4D97-AF65-F5344CB8AC3E}">
        <p14:creationId xmlns:p14="http://schemas.microsoft.com/office/powerpoint/2010/main" xmlns="" val="15389199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3554" name="Title 1"/>
          <p:cNvSpPr>
            <a:spLocks noGrp="1"/>
          </p:cNvSpPr>
          <p:nvPr>
            <p:ph type="title"/>
          </p:nvPr>
        </p:nvSpPr>
        <p:spPr>
          <a:solidFill>
            <a:schemeClr val="accent2">
              <a:lumMod val="60000"/>
              <a:lumOff val="40000"/>
            </a:schemeClr>
          </a:solidFill>
        </p:spPr>
        <p:txBody>
          <a:bodyPr/>
          <a:lstStyle/>
          <a:p>
            <a:r>
              <a:rPr lang="fa-IR" dirty="0" smtClean="0">
                <a:cs typeface="2  Mitra" pitchFamily="2" charset="-78"/>
              </a:rPr>
              <a:t>درمان</a:t>
            </a:r>
            <a:r>
              <a:rPr lang="fa-IR" dirty="0" smtClean="0">
                <a:cs typeface="Lotus" pitchFamily="2" charset="-78"/>
              </a:rPr>
              <a:t> </a:t>
            </a:r>
            <a:r>
              <a:rPr lang="fa-IR" dirty="0" smtClean="0">
                <a:cs typeface="2  Mitra" pitchFamily="2" charset="-78"/>
              </a:rPr>
              <a:t>هیپوگلایسمی</a:t>
            </a:r>
            <a:endParaRPr lang="en-US" dirty="0" smtClean="0">
              <a:cs typeface="2  Mitra" pitchFamily="2" charset="-78"/>
            </a:endParaRPr>
          </a:p>
        </p:txBody>
      </p:sp>
      <p:sp>
        <p:nvSpPr>
          <p:cNvPr id="23555" name="Content Placeholder 2"/>
          <p:cNvSpPr>
            <a:spLocks noGrp="1"/>
          </p:cNvSpPr>
          <p:nvPr>
            <p:ph idx="1"/>
          </p:nvPr>
        </p:nvSpPr>
        <p:spPr>
          <a:xfrm>
            <a:off x="0" y="1600200"/>
            <a:ext cx="9144000" cy="4525963"/>
          </a:xfrm>
        </p:spPr>
        <p:txBody>
          <a:bodyPr/>
          <a:lstStyle/>
          <a:p>
            <a:pPr algn="r" rtl="1"/>
            <a:r>
              <a:rPr lang="fa-IR" sz="2400" dirty="0" smtClean="0">
                <a:cs typeface="Lotus" pitchFamily="2" charset="-78"/>
              </a:rPr>
              <a:t> </a:t>
            </a:r>
            <a:r>
              <a:rPr lang="fa-IR" sz="2400" dirty="0" smtClean="0">
                <a:latin typeface="Kozuka Gothic Pro M" pitchFamily="34" charset="-128"/>
                <a:ea typeface="Kozuka Gothic Pro M" pitchFamily="34" charset="-128"/>
              </a:rPr>
              <a:t>بستگی به شدت علایم دارد.</a:t>
            </a:r>
          </a:p>
          <a:p>
            <a:pPr algn="r" rtl="1"/>
            <a:r>
              <a:rPr lang="fa-IR" sz="2400" b="1" dirty="0" smtClean="0">
                <a:solidFill>
                  <a:srgbClr val="FF0000"/>
                </a:solidFill>
                <a:latin typeface="Kozuka Gothic Pro M" pitchFamily="34" charset="-128"/>
                <a:ea typeface="Kozuka Gothic Pro M" pitchFamily="34" charset="-128"/>
              </a:rPr>
              <a:t>علایم خفیف :</a:t>
            </a:r>
          </a:p>
          <a:p>
            <a:pPr algn="r" rtl="1">
              <a:buFont typeface="Arial" pitchFamily="34" charset="0"/>
              <a:buNone/>
            </a:pPr>
            <a:r>
              <a:rPr lang="fa-IR" sz="2400" dirty="0" smtClean="0">
                <a:latin typeface="Kozuka Gothic Pro M" pitchFamily="34" charset="-128"/>
                <a:ea typeface="Kozuka Gothic Pro M" pitchFamily="34" charset="-128"/>
              </a:rPr>
              <a:t>   تجویز 10-15 گرم کربوهیدرات و در صورت عدم بهبودی تجویز 10-15 گرم کربوهیدرات در عرض 10 دقیقه      </a:t>
            </a:r>
          </a:p>
          <a:p>
            <a:pPr algn="r" rtl="1">
              <a:buFont typeface="Arial" pitchFamily="34" charset="0"/>
              <a:buNone/>
            </a:pPr>
            <a:r>
              <a:rPr lang="fa-IR" sz="2400" dirty="0" smtClean="0">
                <a:latin typeface="Kozuka Gothic Pro M" pitchFamily="34" charset="-128"/>
                <a:ea typeface="Kozuka Gothic Pro M" pitchFamily="34" charset="-128"/>
              </a:rPr>
              <a:t>   کنترل مداوم قند خون هر 15 دقیقه یکبار</a:t>
            </a:r>
          </a:p>
          <a:p>
            <a:pPr algn="r" rtl="1">
              <a:buFont typeface="Arial" pitchFamily="34" charset="0"/>
              <a:buNone/>
            </a:pPr>
            <a:r>
              <a:rPr lang="fa-IR" sz="2400" dirty="0" smtClean="0">
                <a:latin typeface="Kozuka Gothic Pro M" pitchFamily="34" charset="-128"/>
                <a:ea typeface="Kozuka Gothic Pro M" pitchFamily="34" charset="-128"/>
              </a:rPr>
              <a:t>   </a:t>
            </a:r>
          </a:p>
        </p:txBody>
      </p:sp>
    </p:spTree>
    <p:extLst>
      <p:ext uri="{BB962C8B-B14F-4D97-AF65-F5344CB8AC3E}">
        <p14:creationId xmlns:p14="http://schemas.microsoft.com/office/powerpoint/2010/main" xmlns="" val="8358763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fa-IR" dirty="0" smtClean="0">
                <a:cs typeface="2  Mitra" pitchFamily="2" charset="-78"/>
              </a:rPr>
              <a:t>هیپوگلایسمی</a:t>
            </a:r>
          </a:p>
        </p:txBody>
      </p:sp>
      <p:sp>
        <p:nvSpPr>
          <p:cNvPr id="24579" name="Content Placeholder 2"/>
          <p:cNvSpPr>
            <a:spLocks noGrp="1"/>
          </p:cNvSpPr>
          <p:nvPr>
            <p:ph idx="1"/>
          </p:nvPr>
        </p:nvSpPr>
        <p:spPr>
          <a:solidFill>
            <a:schemeClr val="accent3">
              <a:lumMod val="40000"/>
              <a:lumOff val="60000"/>
            </a:schemeClr>
          </a:solidFill>
        </p:spPr>
        <p:txBody>
          <a:bodyPr/>
          <a:lstStyle/>
          <a:p>
            <a:pPr algn="r" rtl="1"/>
            <a:r>
              <a:rPr lang="fa-IR" sz="4400" dirty="0" smtClean="0">
                <a:solidFill>
                  <a:srgbClr val="FF0000"/>
                </a:solidFill>
                <a:cs typeface="Lotus" pitchFamily="2" charset="-78"/>
              </a:rPr>
              <a:t>توجه :</a:t>
            </a:r>
          </a:p>
          <a:p>
            <a:pPr algn="just" rtl="1">
              <a:buFont typeface="Arial" pitchFamily="34" charset="0"/>
              <a:buNone/>
            </a:pPr>
            <a:r>
              <a:rPr lang="fa-IR" dirty="0" smtClean="0">
                <a:cs typeface="Lotus" pitchFamily="2" charset="-78"/>
              </a:rPr>
              <a:t>    </a:t>
            </a:r>
            <a:r>
              <a:rPr lang="fa-IR" dirty="0" smtClean="0"/>
              <a:t>تمامی انواع قند تصفیه شده به 10 الی 15 دقیقه زمان برای رفع علایم نیاز دارند که این تاخیر سبب می شود که نشانه های کاهش قند خون باقی بماند و از دوز بالاتر گلوکز استفاده شود که خود سبب افزایش قند خون و شروع سیکل معیوب شود .</a:t>
            </a:r>
            <a:endParaRPr lang="en-US" dirty="0" smtClean="0"/>
          </a:p>
          <a:p>
            <a:pPr algn="r" rtl="1"/>
            <a:endParaRPr lang="fa-IR" dirty="0" smtClean="0"/>
          </a:p>
        </p:txBody>
      </p:sp>
    </p:spTree>
    <p:extLst>
      <p:ext uri="{BB962C8B-B14F-4D97-AF65-F5344CB8AC3E}">
        <p14:creationId xmlns:p14="http://schemas.microsoft.com/office/powerpoint/2010/main" xmlns="" val="14837196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fa-IR" dirty="0" smtClean="0">
                <a:solidFill>
                  <a:srgbClr val="FF0000"/>
                </a:solidFill>
                <a:cs typeface="Lotus" pitchFamily="2" charset="-78"/>
              </a:rPr>
              <a:t>درمان </a:t>
            </a:r>
            <a:r>
              <a:rPr lang="fa-IR" dirty="0" smtClean="0">
                <a:solidFill>
                  <a:srgbClr val="FF0000"/>
                </a:solidFill>
                <a:cs typeface="2  Mitra" pitchFamily="2" charset="-78"/>
              </a:rPr>
              <a:t>هیپوگلایسمی</a:t>
            </a:r>
            <a:endParaRPr lang="en-US" dirty="0" smtClean="0">
              <a:solidFill>
                <a:srgbClr val="FF0000"/>
              </a:solidFill>
              <a:cs typeface="2  Mitra" pitchFamily="2" charset="-78"/>
            </a:endParaRPr>
          </a:p>
        </p:txBody>
      </p:sp>
      <p:sp>
        <p:nvSpPr>
          <p:cNvPr id="25603" name="Content Placeholder 2"/>
          <p:cNvSpPr>
            <a:spLocks noGrp="1"/>
          </p:cNvSpPr>
          <p:nvPr>
            <p:ph idx="1"/>
          </p:nvPr>
        </p:nvSpPr>
        <p:spPr/>
        <p:txBody>
          <a:bodyPr>
            <a:normAutofit/>
          </a:bodyPr>
          <a:lstStyle/>
          <a:p>
            <a:pPr algn="r" rtl="1"/>
            <a:r>
              <a:rPr lang="fa-IR" dirty="0" smtClean="0">
                <a:cs typeface="Lotus" pitchFamily="2" charset="-78"/>
              </a:rPr>
              <a:t> </a:t>
            </a:r>
            <a:r>
              <a:rPr lang="fa-IR" sz="2800" b="1" dirty="0" smtClean="0">
                <a:solidFill>
                  <a:srgbClr val="FF0000"/>
                </a:solidFill>
              </a:rPr>
              <a:t>علایم متوسط و شدید:</a:t>
            </a:r>
          </a:p>
          <a:p>
            <a:pPr algn="r" rtl="1">
              <a:buFont typeface="Wingdings" pitchFamily="2" charset="2"/>
              <a:buChar char="ü"/>
            </a:pPr>
            <a:r>
              <a:rPr lang="fa-IR" sz="2800" dirty="0" smtClean="0"/>
              <a:t>    تجویز سرم قندی 50% به صورت بلوس و سپس انفوزیون مداوم سرم قندی 5-10 % تا زمان امکان تغذیه از راه دهان</a:t>
            </a:r>
          </a:p>
          <a:p>
            <a:pPr>
              <a:buFont typeface="Wingdings" pitchFamily="2" charset="2"/>
              <a:buChar char="ü"/>
            </a:pPr>
            <a:r>
              <a:rPr lang="fa-IR" sz="2800" dirty="0" smtClean="0"/>
              <a:t>   تزریق 1-2 میلی گرم گلوکاگون </a:t>
            </a:r>
            <a:r>
              <a:rPr lang="fa-IR" sz="2800" dirty="0" smtClean="0">
                <a:latin typeface="Kozuka Gothic Pro M" pitchFamily="34" charset="-128"/>
                <a:ea typeface="Kozuka Gothic Pro M" pitchFamily="34" charset="-128"/>
              </a:rPr>
              <a:t>در صورت عدم دسترسی به عروق مناسب یا گلوکز </a:t>
            </a:r>
            <a:r>
              <a:rPr lang="fa-IR" sz="2800" dirty="0" smtClean="0">
                <a:latin typeface="Kozuka Gothic Pro M" pitchFamily="34" charset="-128"/>
                <a:ea typeface="Kozuka Gothic Pro M" pitchFamily="34" charset="-128"/>
                <a:sym typeface="Wingdings" pitchFamily="2" charset="2"/>
              </a:rPr>
              <a:t>(</a:t>
            </a:r>
            <a:r>
              <a:rPr lang="fa-IR" sz="2800" dirty="0" smtClean="0"/>
              <a:t>عضلانی </a:t>
            </a:r>
            <a:r>
              <a:rPr lang="fa-IR" sz="2800" dirty="0" smtClean="0"/>
              <a:t>یا زیر جلدی</a:t>
            </a:r>
            <a:r>
              <a:rPr lang="fa-IR" sz="2800" dirty="0" smtClean="0"/>
              <a:t>)</a:t>
            </a:r>
            <a:endParaRPr lang="fa-IR" sz="2800" dirty="0" smtClean="0">
              <a:latin typeface="Kozuka Gothic Pro M" pitchFamily="34" charset="-128"/>
              <a:ea typeface="Kozuka Gothic Pro M" pitchFamily="34" charset="-128"/>
            </a:endParaRPr>
          </a:p>
          <a:p>
            <a:pPr algn="r" rtl="1">
              <a:buFont typeface="Wingdings" pitchFamily="2" charset="2"/>
              <a:buChar char="ü"/>
            </a:pPr>
            <a:r>
              <a:rPr lang="fa-IR" sz="2800" dirty="0" smtClean="0"/>
              <a:t>استراحت </a:t>
            </a:r>
            <a:r>
              <a:rPr lang="fa-IR" sz="2800" dirty="0" smtClean="0"/>
              <a:t>دادن به بیمار</a:t>
            </a:r>
          </a:p>
          <a:p>
            <a:pPr algn="r" rtl="1">
              <a:buFont typeface="Wingdings" pitchFamily="2" charset="2"/>
              <a:buChar char="ü"/>
            </a:pPr>
            <a:r>
              <a:rPr lang="fa-IR" sz="2800" dirty="0" smtClean="0"/>
              <a:t>    کنترل مداوم قند خون به مدت چند ساعت</a:t>
            </a:r>
          </a:p>
          <a:p>
            <a:pPr algn="r" rtl="1">
              <a:buFont typeface="Wingdings" pitchFamily="2" charset="2"/>
              <a:buChar char="ü"/>
            </a:pPr>
            <a:r>
              <a:rPr lang="fa-IR" sz="2800" dirty="0" smtClean="0"/>
              <a:t> در دیابت نوع 2 که بیمار سولفونیل اوره مصرف می کند بروز هیپوگلایسمی به معنای نیاز به کاهش دوز دارو است .</a:t>
            </a:r>
            <a:endParaRPr lang="en-US" sz="2800" dirty="0" smtClean="0"/>
          </a:p>
        </p:txBody>
      </p:sp>
    </p:spTree>
    <p:extLst>
      <p:ext uri="{BB962C8B-B14F-4D97-AF65-F5344CB8AC3E}">
        <p14:creationId xmlns:p14="http://schemas.microsoft.com/office/powerpoint/2010/main" xmlns="" val="8636337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fa-IR" dirty="0" smtClean="0">
                <a:solidFill>
                  <a:srgbClr val="FF0000"/>
                </a:solidFill>
                <a:cs typeface="2  Mitra" pitchFamily="2" charset="-78"/>
              </a:rPr>
              <a:t>آموزش به بیمار</a:t>
            </a:r>
            <a:endParaRPr lang="en-US" dirty="0" smtClean="0">
              <a:solidFill>
                <a:srgbClr val="FF0000"/>
              </a:solidFill>
              <a:cs typeface="2  Mitra" pitchFamily="2" charset="-78"/>
            </a:endParaRPr>
          </a:p>
        </p:txBody>
      </p:sp>
      <p:sp>
        <p:nvSpPr>
          <p:cNvPr id="3" name="Content Placeholder 2"/>
          <p:cNvSpPr>
            <a:spLocks noGrp="1"/>
          </p:cNvSpPr>
          <p:nvPr>
            <p:ph idx="1"/>
          </p:nvPr>
        </p:nvSpPr>
        <p:spPr/>
        <p:txBody>
          <a:bodyPr rtlCol="0">
            <a:normAutofit/>
          </a:bodyPr>
          <a:lstStyle/>
          <a:p>
            <a:pPr algn="r" rtl="1" fontAlgn="auto">
              <a:spcAft>
                <a:spcPts val="0"/>
              </a:spcAft>
              <a:defRPr/>
            </a:pPr>
            <a:r>
              <a:rPr lang="fa-IR" dirty="0" smtClean="0"/>
              <a:t>آموزش علایم و نشانه های زودرس </a:t>
            </a:r>
          </a:p>
          <a:p>
            <a:pPr algn="r" rtl="1" fontAlgn="auto">
              <a:spcAft>
                <a:spcPts val="0"/>
              </a:spcAft>
              <a:defRPr/>
            </a:pPr>
            <a:r>
              <a:rPr lang="fa-IR" dirty="0" smtClean="0"/>
              <a:t>همراه داشتن ماده غذایی شیرین</a:t>
            </a:r>
          </a:p>
          <a:p>
            <a:pPr algn="r" rtl="1" fontAlgn="auto">
              <a:spcAft>
                <a:spcPts val="0"/>
              </a:spcAft>
              <a:defRPr/>
            </a:pPr>
            <a:r>
              <a:rPr lang="fa-IR" dirty="0" smtClean="0"/>
              <a:t>به تعویق نینداختن وعده های غذایی</a:t>
            </a:r>
          </a:p>
          <a:p>
            <a:pPr algn="r" rtl="1" fontAlgn="auto">
              <a:spcAft>
                <a:spcPts val="0"/>
              </a:spcAft>
              <a:defRPr/>
            </a:pPr>
            <a:r>
              <a:rPr lang="en-US" dirty="0" smtClean="0"/>
              <a:t>SMBG</a:t>
            </a:r>
            <a:endParaRPr lang="fa-IR" dirty="0" smtClean="0"/>
          </a:p>
          <a:p>
            <a:pPr algn="r" rtl="1" fontAlgn="auto">
              <a:spcAft>
                <a:spcPts val="0"/>
              </a:spcAft>
              <a:defRPr/>
            </a:pPr>
            <a:r>
              <a:rPr lang="fa-IR" dirty="0"/>
              <a:t> </a:t>
            </a:r>
            <a:r>
              <a:rPr lang="fa-IR" dirty="0" smtClean="0"/>
              <a:t>آموزش به بیمار و خانواده </a:t>
            </a:r>
            <a:r>
              <a:rPr lang="fa-IR" dirty="0" smtClean="0"/>
              <a:t>در </a:t>
            </a:r>
            <a:r>
              <a:rPr lang="fa-IR" dirty="0" smtClean="0"/>
              <a:t>مورد نحوه تزریق گلوکاگون</a:t>
            </a:r>
          </a:p>
          <a:p>
            <a:pPr algn="r" rtl="1" fontAlgn="auto">
              <a:spcAft>
                <a:spcPts val="0"/>
              </a:spcAft>
              <a:defRPr/>
            </a:pPr>
            <a:r>
              <a:rPr lang="fa-IR" dirty="0" smtClean="0"/>
              <a:t>بررسی الگوی ورزش و فعالیت </a:t>
            </a:r>
            <a:r>
              <a:rPr lang="fa-IR" dirty="0" smtClean="0"/>
              <a:t>بیمار</a:t>
            </a:r>
            <a:endParaRPr lang="fa-IR" dirty="0" smtClean="0"/>
          </a:p>
        </p:txBody>
      </p:sp>
    </p:spTree>
    <p:extLst>
      <p:ext uri="{BB962C8B-B14F-4D97-AF65-F5344CB8AC3E}">
        <p14:creationId xmlns:p14="http://schemas.microsoft.com/office/powerpoint/2010/main" xmlns="" val="32542088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smtClean="0"/>
              <a:t>Diabetic Ketoacidosis (DKA)</a:t>
            </a:r>
          </a:p>
        </p:txBody>
      </p:sp>
      <p:sp>
        <p:nvSpPr>
          <p:cNvPr id="4099" name="Rectangle 3"/>
          <p:cNvSpPr>
            <a:spLocks noGrp="1" noChangeArrowheads="1"/>
          </p:cNvSpPr>
          <p:nvPr>
            <p:ph idx="1"/>
          </p:nvPr>
        </p:nvSpPr>
        <p:spPr>
          <a:xfrm>
            <a:off x="228600" y="1828800"/>
            <a:ext cx="8763000" cy="4302125"/>
          </a:xfrm>
        </p:spPr>
        <p:txBody>
          <a:bodyPr rtlCol="0">
            <a:normAutofit/>
          </a:bodyPr>
          <a:lstStyle/>
          <a:p>
            <a:pPr algn="r" rtl="1" fontAlgn="auto">
              <a:spcAft>
                <a:spcPts val="0"/>
              </a:spcAft>
              <a:defRPr/>
            </a:pPr>
            <a:r>
              <a:rPr lang="fa-IR" sz="2800" dirty="0" smtClean="0">
                <a:latin typeface="Arial" pitchFamily="34" charset="0"/>
                <a:cs typeface="Arial" pitchFamily="34" charset="0"/>
              </a:rPr>
              <a:t>به مجموع هیپرگلیسمی ،افزایش کتونهای خون و اسیدوزکتواسیدوز دیابتی گفته می شود .</a:t>
            </a:r>
          </a:p>
          <a:p>
            <a:pPr algn="r" rtl="1" fontAlgn="auto">
              <a:spcAft>
                <a:spcPts val="0"/>
              </a:spcAft>
              <a:defRPr/>
            </a:pPr>
            <a:r>
              <a:rPr lang="fa-IR" sz="2800" dirty="0" smtClean="0">
                <a:latin typeface="Arial" pitchFamily="34" charset="0"/>
                <a:cs typeface="Arial" pitchFamily="34" charset="0"/>
              </a:rPr>
              <a:t>شایعترین اورژانس غدد و شایعترین علت مرگ بیماران دیابتی است .</a:t>
            </a:r>
          </a:p>
          <a:p>
            <a:pPr algn="r" rtl="1" fontAlgn="auto">
              <a:spcAft>
                <a:spcPts val="0"/>
              </a:spcAft>
              <a:defRPr/>
            </a:pPr>
            <a:r>
              <a:rPr lang="fa-IR" sz="2800" dirty="0" smtClean="0">
                <a:latin typeface="Arial" pitchFamily="34" charset="0"/>
                <a:cs typeface="Arial" pitchFamily="34" charset="0"/>
              </a:rPr>
              <a:t>برخی بیماران سالمند مبتلا به دیابت نوع 2 می توانند به </a:t>
            </a:r>
            <a:r>
              <a:rPr lang="en-US" sz="2800" dirty="0" smtClean="0">
                <a:latin typeface="Arial" pitchFamily="34" charset="0"/>
                <a:cs typeface="Arial" pitchFamily="34" charset="0"/>
              </a:rPr>
              <a:t>DKA</a:t>
            </a:r>
            <a:r>
              <a:rPr lang="fa-IR" sz="2800" dirty="0" smtClean="0">
                <a:latin typeface="Arial" pitchFamily="34" charset="0"/>
                <a:cs typeface="Arial" pitchFamily="34" charset="0"/>
              </a:rPr>
              <a:t> مبتلا شوند ، اما به طور دائم با این مسئله مواجه نیستند. </a:t>
            </a:r>
          </a:p>
          <a:p>
            <a:pPr algn="r" rtl="1" fontAlgn="auto">
              <a:spcAft>
                <a:spcPts val="0"/>
              </a:spcAft>
              <a:defRPr/>
            </a:pPr>
            <a:r>
              <a:rPr lang="fa-IR" sz="2800" dirty="0" smtClean="0">
                <a:latin typeface="Arial" pitchFamily="34" charset="0"/>
                <a:cs typeface="Arial" pitchFamily="34" charset="0"/>
              </a:rPr>
              <a:t>یک بیمار مبتلا به افزایش قند خون می تواند در ظاهر خیلی خوب به نظر برسد در حالیکه در واقع دچار عارضه بالقوه تهدید کننده حیات شده است .</a:t>
            </a:r>
            <a:endParaRPr lang="en-US" sz="2800" dirty="0" smtClean="0">
              <a:latin typeface="Arial" pitchFamily="34" charset="0"/>
              <a:cs typeface="Arial" pitchFamily="34" charset="0"/>
            </a:endParaRPr>
          </a:p>
        </p:txBody>
      </p:sp>
    </p:spTree>
    <p:extLst>
      <p:ext uri="{BB962C8B-B14F-4D97-AF65-F5344CB8AC3E}">
        <p14:creationId xmlns:p14="http://schemas.microsoft.com/office/powerpoint/2010/main" xmlns="" val="25364423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a:solidFill>
            <a:schemeClr val="bg2">
              <a:lumMod val="90000"/>
            </a:schemeClr>
          </a:solidFill>
        </p:spPr>
        <p:txBody>
          <a:bodyPr/>
          <a:lstStyle/>
          <a:p>
            <a:pPr algn="just" rtl="1"/>
            <a:r>
              <a:rPr lang="fa-IR" sz="2800" dirty="0" smtClean="0">
                <a:solidFill>
                  <a:srgbClr val="FF0000"/>
                </a:solidFill>
              </a:rPr>
              <a:t>در هر بیمار دیابتی در صورت وجود هر یک از حالات </a:t>
            </a:r>
            <a:endParaRPr lang="en-US" sz="2800" dirty="0" smtClean="0">
              <a:solidFill>
                <a:srgbClr val="FF0000"/>
              </a:solidFill>
            </a:endParaRPr>
          </a:p>
          <a:p>
            <a:pPr algn="just" rtl="1">
              <a:buNone/>
            </a:pPr>
            <a:r>
              <a:rPr lang="fa-IR" sz="2800" dirty="0" smtClean="0">
                <a:solidFill>
                  <a:srgbClr val="FF0000"/>
                </a:solidFill>
              </a:rPr>
              <a:t>زیر بایستی به فکر کتواسیدوز دیابتی بود:</a:t>
            </a:r>
          </a:p>
          <a:p>
            <a:pPr algn="just" rtl="1">
              <a:buFont typeface="Wingdings" pitchFamily="2" charset="2"/>
              <a:buChar char="q"/>
            </a:pPr>
            <a:r>
              <a:rPr lang="fa-IR" sz="2800" dirty="0" smtClean="0"/>
              <a:t>هیپرترمی</a:t>
            </a:r>
          </a:p>
          <a:p>
            <a:pPr algn="just" rtl="1">
              <a:buFont typeface="Wingdings" pitchFamily="2" charset="2"/>
              <a:buChar char="q"/>
            </a:pPr>
            <a:r>
              <a:rPr lang="fa-IR" sz="2800" dirty="0" smtClean="0"/>
              <a:t>اختلال هوشیاری و پلی اوری</a:t>
            </a:r>
          </a:p>
          <a:p>
            <a:pPr algn="just" rtl="1">
              <a:buFont typeface="Wingdings" pitchFamily="2" charset="2"/>
              <a:buChar char="q"/>
            </a:pPr>
            <a:r>
              <a:rPr lang="fa-IR" sz="2800" dirty="0" smtClean="0"/>
              <a:t>علایم ونشانه های عفونت</a:t>
            </a:r>
          </a:p>
          <a:p>
            <a:pPr algn="just" rtl="1">
              <a:buFont typeface="Wingdings" pitchFamily="2" charset="2"/>
              <a:buChar char="q"/>
            </a:pPr>
            <a:r>
              <a:rPr lang="fa-IR" sz="2800" dirty="0" smtClean="0"/>
              <a:t>تهوع ،استفراغ ودرد شکم</a:t>
            </a:r>
          </a:p>
          <a:p>
            <a:pPr algn="just" rtl="1">
              <a:buFont typeface="Wingdings" pitchFamily="2" charset="2"/>
              <a:buChar char="q"/>
            </a:pPr>
            <a:r>
              <a:rPr lang="fa-IR" sz="2800" dirty="0" smtClean="0"/>
              <a:t>تاکی پنه</a:t>
            </a:r>
          </a:p>
          <a:p>
            <a:pPr algn="just" rtl="1">
              <a:buFont typeface="Wingdings" pitchFamily="2" charset="2"/>
              <a:buChar char="q"/>
            </a:pPr>
            <a:r>
              <a:rPr lang="fa-IR" sz="2800" dirty="0" smtClean="0"/>
              <a:t>کتونوری</a:t>
            </a:r>
          </a:p>
          <a:p>
            <a:pPr algn="just" rtl="1">
              <a:buFont typeface="Wingdings" pitchFamily="2" charset="2"/>
              <a:buChar char="q"/>
            </a:pPr>
            <a:r>
              <a:rPr lang="en-US" sz="2800" dirty="0" smtClean="0"/>
              <a:t>PH&lt;7.25 </a:t>
            </a:r>
            <a:r>
              <a:rPr lang="fa-IR" sz="2800" dirty="0" smtClean="0"/>
              <a:t>و بیکربنات کمتر از 15</a:t>
            </a:r>
            <a:endParaRPr lang="fa-IR"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پاتوفیزیولوژی</a:t>
            </a:r>
            <a:endParaRPr lang="fa-IR" dirty="0"/>
          </a:p>
        </p:txBody>
      </p:sp>
      <p:sp>
        <p:nvSpPr>
          <p:cNvPr id="3" name="Content Placeholder 2"/>
          <p:cNvSpPr>
            <a:spLocks noGrp="1"/>
          </p:cNvSpPr>
          <p:nvPr>
            <p:ph idx="1"/>
          </p:nvPr>
        </p:nvSpPr>
        <p:spPr>
          <a:xfrm>
            <a:off x="539552" y="1412776"/>
            <a:ext cx="8229600" cy="4525963"/>
          </a:xfrm>
          <a:solidFill>
            <a:schemeClr val="accent2">
              <a:lumMod val="40000"/>
              <a:lumOff val="60000"/>
            </a:schemeClr>
          </a:solidFill>
        </p:spPr>
        <p:txBody>
          <a:bodyPr/>
          <a:lstStyle/>
          <a:p>
            <a:r>
              <a:rPr lang="fa-IR" dirty="0" smtClean="0">
                <a:cs typeface="2  Mitra" pitchFamily="2" charset="-78"/>
              </a:rPr>
              <a:t>افزایش قند خون مانند یک دیورتیک اسموتیک عمل کرده و باعث از دست دادن آب زیادی از بدن و ایجاد هیپوولمی می گردد ودرنهایت افزایش سوخت چربی ها و پروتئینها اجسام کتونی تولید می شود و اجسام کتونی مسئول ایجاد کتونوری و اسیدوز می شود.</a:t>
            </a:r>
            <a:endParaRPr lang="fa-IR" dirty="0">
              <a:cs typeface="2  Mitra" pitchFamily="2" charset="-78"/>
            </a:endParaRPr>
          </a:p>
        </p:txBody>
      </p:sp>
      <p:pic>
        <p:nvPicPr>
          <p:cNvPr id="2050" name="Picture 2" descr="C:\Users\sva\Pictures\imagesCAX90RAR.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39552" y="3789040"/>
            <a:ext cx="2376264" cy="216024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cxnSp>
        <p:nvCxnSpPr>
          <p:cNvPr id="33794" name="Straight Arrow Connector 76"/>
          <p:cNvCxnSpPr>
            <a:cxnSpLocks noChangeShapeType="1"/>
          </p:cNvCxnSpPr>
          <p:nvPr/>
        </p:nvCxnSpPr>
        <p:spPr bwMode="auto">
          <a:xfrm rot="5400000">
            <a:off x="1177925" y="5341938"/>
            <a:ext cx="1408113" cy="1587"/>
          </a:xfrm>
          <a:prstGeom prst="straightConnector1">
            <a:avLst/>
          </a:prstGeom>
          <a:noFill/>
          <a:ln w="57150">
            <a:solidFill>
              <a:srgbClr val="FFFF00"/>
            </a:solidFill>
            <a:round/>
            <a:headEnd/>
            <a:tailEnd type="arrow" w="med" len="med"/>
          </a:ln>
          <a:extLst>
            <a:ext uri="{909E8E84-426E-40DD-AFC4-6F175D3DCCD1}">
              <a14:hiddenFill xmlns:a14="http://schemas.microsoft.com/office/drawing/2010/main" xmlns="">
                <a:noFill/>
              </a14:hiddenFill>
            </a:ext>
          </a:extLst>
        </p:spPr>
      </p:cxnSp>
      <p:sp>
        <p:nvSpPr>
          <p:cNvPr id="36895" name="Text Box 47"/>
          <p:cNvSpPr txBox="1">
            <a:spLocks noChangeArrowheads="1"/>
          </p:cNvSpPr>
          <p:nvPr/>
        </p:nvSpPr>
        <p:spPr bwMode="auto">
          <a:xfrm>
            <a:off x="2987675" y="4787900"/>
            <a:ext cx="2130425" cy="692150"/>
          </a:xfrm>
          <a:prstGeom prst="rect">
            <a:avLst/>
          </a:prstGeom>
          <a:solidFill>
            <a:srgbClr val="7F7F7F"/>
          </a:solidFill>
          <a:ln w="19050" cap="flat" cmpd="sng" algn="ctr">
            <a:solidFill>
              <a:srgbClr val="FFFF00"/>
            </a:solidFill>
            <a:prstDash val="solid"/>
            <a:miter lim="800000"/>
            <a:headEnd type="none" w="med" len="med"/>
            <a:tailEnd type="none" w="med" len="med"/>
          </a:ln>
        </p:spPr>
        <p:txBody>
          <a:bodyPr tIns="91440">
            <a:spAutoFit/>
          </a:bodyPr>
          <a:lstStyle/>
          <a:p>
            <a:pPr algn="ctr" eaLnBrk="0" hangingPunct="0">
              <a:lnSpc>
                <a:spcPct val="75000"/>
              </a:lnSpc>
              <a:defRPr/>
            </a:pPr>
            <a:r>
              <a:rPr lang="en-US" sz="2400" b="1" dirty="0">
                <a:solidFill>
                  <a:srgbClr val="FFFF00"/>
                </a:solidFill>
                <a:effectLst>
                  <a:outerShdw blurRad="38100" dist="38100" dir="2700000" algn="tl">
                    <a:srgbClr val="000000">
                      <a:alpha val="43137"/>
                    </a:srgbClr>
                  </a:outerShdw>
                </a:effectLst>
                <a:latin typeface="Arial" charset="0"/>
                <a:ea typeface="ＭＳ Ｐゴシック" charset="-128"/>
                <a:cs typeface="ＭＳ Ｐゴシック" charset="-128"/>
              </a:rPr>
              <a:t>Electrolyte </a:t>
            </a:r>
          </a:p>
          <a:p>
            <a:pPr algn="ctr" eaLnBrk="0" hangingPunct="0">
              <a:lnSpc>
                <a:spcPct val="75000"/>
              </a:lnSpc>
              <a:defRPr/>
            </a:pPr>
            <a:r>
              <a:rPr lang="en-US" sz="2400" b="1" dirty="0">
                <a:solidFill>
                  <a:srgbClr val="FFFF00"/>
                </a:solidFill>
                <a:effectLst>
                  <a:outerShdw blurRad="38100" dist="38100" dir="2700000" algn="tl">
                    <a:srgbClr val="000000">
                      <a:alpha val="43137"/>
                    </a:srgbClr>
                  </a:outerShdw>
                </a:effectLst>
                <a:latin typeface="Arial" charset="0"/>
                <a:ea typeface="ＭＳ Ｐゴシック" charset="-128"/>
                <a:cs typeface="ＭＳ Ｐゴシック" charset="-128"/>
              </a:rPr>
              <a:t>Losses</a:t>
            </a:r>
          </a:p>
        </p:txBody>
      </p:sp>
      <p:cxnSp>
        <p:nvCxnSpPr>
          <p:cNvPr id="33796" name="Straight Arrow Connector 55"/>
          <p:cNvCxnSpPr>
            <a:cxnSpLocks noChangeShapeType="1"/>
          </p:cNvCxnSpPr>
          <p:nvPr/>
        </p:nvCxnSpPr>
        <p:spPr bwMode="auto">
          <a:xfrm rot="10800000" flipV="1">
            <a:off x="1219200" y="1733550"/>
            <a:ext cx="1058863" cy="476250"/>
          </a:xfrm>
          <a:prstGeom prst="straightConnector1">
            <a:avLst/>
          </a:prstGeom>
          <a:noFill/>
          <a:ln w="57150">
            <a:solidFill>
              <a:srgbClr val="FFFF00"/>
            </a:solidFill>
            <a:round/>
            <a:headEnd/>
            <a:tailEnd type="arrow" w="med" len="med"/>
          </a:ln>
          <a:extLst>
            <a:ext uri="{909E8E84-426E-40DD-AFC4-6F175D3DCCD1}">
              <a14:hiddenFill xmlns:a14="http://schemas.microsoft.com/office/drawing/2010/main" xmlns="">
                <a:noFill/>
              </a14:hiddenFill>
            </a:ext>
          </a:extLst>
        </p:spPr>
      </p:cxnSp>
      <p:cxnSp>
        <p:nvCxnSpPr>
          <p:cNvPr id="33797" name="Straight Arrow Connector 57"/>
          <p:cNvCxnSpPr>
            <a:cxnSpLocks noChangeShapeType="1"/>
          </p:cNvCxnSpPr>
          <p:nvPr/>
        </p:nvCxnSpPr>
        <p:spPr bwMode="auto">
          <a:xfrm rot="16200000" flipH="1">
            <a:off x="2339975" y="1976438"/>
            <a:ext cx="760413" cy="579437"/>
          </a:xfrm>
          <a:prstGeom prst="straightConnector1">
            <a:avLst/>
          </a:prstGeom>
          <a:noFill/>
          <a:ln w="57150">
            <a:solidFill>
              <a:srgbClr val="FFFF00"/>
            </a:solidFill>
            <a:round/>
            <a:headEnd/>
            <a:tailEnd type="arrow" w="med" len="med"/>
          </a:ln>
          <a:extLst>
            <a:ext uri="{909E8E84-426E-40DD-AFC4-6F175D3DCCD1}">
              <a14:hiddenFill xmlns:a14="http://schemas.microsoft.com/office/drawing/2010/main" xmlns="">
                <a:noFill/>
              </a14:hiddenFill>
            </a:ext>
          </a:extLst>
        </p:spPr>
      </p:cxnSp>
      <p:cxnSp>
        <p:nvCxnSpPr>
          <p:cNvPr id="33798" name="Straight Arrow Connector 61"/>
          <p:cNvCxnSpPr>
            <a:cxnSpLocks noChangeShapeType="1"/>
          </p:cNvCxnSpPr>
          <p:nvPr/>
        </p:nvCxnSpPr>
        <p:spPr bwMode="auto">
          <a:xfrm rot="10800000" flipV="1">
            <a:off x="2032000" y="3132138"/>
            <a:ext cx="977900" cy="976312"/>
          </a:xfrm>
          <a:prstGeom prst="straightConnector1">
            <a:avLst/>
          </a:prstGeom>
          <a:noFill/>
          <a:ln w="57150">
            <a:solidFill>
              <a:srgbClr val="FFFF00"/>
            </a:solidFill>
            <a:round/>
            <a:headEnd/>
            <a:tailEnd type="arrow" w="med" len="med"/>
          </a:ln>
          <a:extLst>
            <a:ext uri="{909E8E84-426E-40DD-AFC4-6F175D3DCCD1}">
              <a14:hiddenFill xmlns:a14="http://schemas.microsoft.com/office/drawing/2010/main" xmlns="">
                <a:noFill/>
              </a14:hiddenFill>
            </a:ext>
          </a:extLst>
        </p:spPr>
      </p:cxnSp>
      <p:cxnSp>
        <p:nvCxnSpPr>
          <p:cNvPr id="33799" name="Straight Arrow Connector 69"/>
          <p:cNvCxnSpPr>
            <a:cxnSpLocks noChangeShapeType="1"/>
          </p:cNvCxnSpPr>
          <p:nvPr/>
        </p:nvCxnSpPr>
        <p:spPr bwMode="auto">
          <a:xfrm rot="16200000" flipH="1">
            <a:off x="2688432" y="3606006"/>
            <a:ext cx="1655762" cy="708025"/>
          </a:xfrm>
          <a:prstGeom prst="straightConnector1">
            <a:avLst/>
          </a:prstGeom>
          <a:noFill/>
          <a:ln w="57150">
            <a:solidFill>
              <a:srgbClr val="FFFF00"/>
            </a:solidFill>
            <a:round/>
            <a:headEnd/>
            <a:tailEnd type="arrow" w="med" len="med"/>
          </a:ln>
          <a:extLst>
            <a:ext uri="{909E8E84-426E-40DD-AFC4-6F175D3DCCD1}">
              <a14:hiddenFill xmlns:a14="http://schemas.microsoft.com/office/drawing/2010/main" xmlns="">
                <a:noFill/>
              </a14:hiddenFill>
            </a:ext>
          </a:extLst>
        </p:spPr>
      </p:cxnSp>
      <p:cxnSp>
        <p:nvCxnSpPr>
          <p:cNvPr id="33800" name="Straight Arrow Connector 74"/>
          <p:cNvCxnSpPr>
            <a:cxnSpLocks noChangeShapeType="1"/>
          </p:cNvCxnSpPr>
          <p:nvPr/>
        </p:nvCxnSpPr>
        <p:spPr bwMode="auto">
          <a:xfrm rot="5400000">
            <a:off x="1289050" y="4824413"/>
            <a:ext cx="595313" cy="1587"/>
          </a:xfrm>
          <a:prstGeom prst="straightConnector1">
            <a:avLst/>
          </a:prstGeom>
          <a:noFill/>
          <a:ln w="57150">
            <a:solidFill>
              <a:srgbClr val="FFFF00"/>
            </a:solidFill>
            <a:round/>
            <a:headEnd/>
            <a:tailEnd type="arrow" w="med" len="med"/>
          </a:ln>
          <a:extLst>
            <a:ext uri="{909E8E84-426E-40DD-AFC4-6F175D3DCCD1}">
              <a14:hiddenFill xmlns:a14="http://schemas.microsoft.com/office/drawing/2010/main" xmlns="">
                <a:noFill/>
              </a14:hiddenFill>
            </a:ext>
          </a:extLst>
        </p:spPr>
      </p:cxnSp>
      <p:sp>
        <p:nvSpPr>
          <p:cNvPr id="76" name="Text Box 41"/>
          <p:cNvSpPr txBox="1">
            <a:spLocks noChangeArrowheads="1"/>
          </p:cNvSpPr>
          <p:nvPr/>
        </p:nvSpPr>
        <p:spPr bwMode="auto">
          <a:xfrm>
            <a:off x="568325" y="5160963"/>
            <a:ext cx="2117725" cy="415925"/>
          </a:xfrm>
          <a:prstGeom prst="rect">
            <a:avLst/>
          </a:prstGeom>
          <a:solidFill>
            <a:srgbClr val="7F7F7F"/>
          </a:solidFill>
          <a:ln w="19050" cap="flat" cmpd="sng" algn="ctr">
            <a:solidFill>
              <a:srgbClr val="FFFF00"/>
            </a:solidFill>
            <a:prstDash val="solid"/>
            <a:miter lim="800000"/>
            <a:headEnd type="none" w="med" len="med"/>
            <a:tailEnd type="none" w="med" len="med"/>
          </a:ln>
        </p:spPr>
        <p:txBody>
          <a:bodyPr wrap="none" tIns="91440">
            <a:spAutoFit/>
          </a:bodyPr>
          <a:lstStyle/>
          <a:p>
            <a:pPr algn="ctr" eaLnBrk="0" hangingPunct="0">
              <a:lnSpc>
                <a:spcPct val="75000"/>
              </a:lnSpc>
              <a:defRPr/>
            </a:pPr>
            <a:r>
              <a:rPr lang="en-US" sz="2400" b="1" dirty="0">
                <a:solidFill>
                  <a:srgbClr val="FFFF00"/>
                </a:solidFill>
                <a:effectLst>
                  <a:outerShdw blurRad="38100" dist="38100" dir="2700000" algn="tl">
                    <a:srgbClr val="000000">
                      <a:alpha val="43137"/>
                    </a:srgbClr>
                  </a:outerShdw>
                </a:effectLst>
                <a:latin typeface="Arial" charset="0"/>
                <a:ea typeface="ＭＳ Ｐゴシック" charset="-128"/>
                <a:cs typeface="ＭＳ Ｐゴシック" charset="-128"/>
              </a:rPr>
              <a:t>Renal Failure</a:t>
            </a:r>
          </a:p>
        </p:txBody>
      </p:sp>
      <p:sp>
        <p:nvSpPr>
          <p:cNvPr id="79" name="Text Box 41"/>
          <p:cNvSpPr txBox="1">
            <a:spLocks noChangeArrowheads="1"/>
          </p:cNvSpPr>
          <p:nvPr/>
        </p:nvSpPr>
        <p:spPr bwMode="auto">
          <a:xfrm>
            <a:off x="1338263" y="6096000"/>
            <a:ext cx="1108075" cy="415925"/>
          </a:xfrm>
          <a:prstGeom prst="rect">
            <a:avLst/>
          </a:prstGeom>
          <a:solidFill>
            <a:srgbClr val="7F7F7F"/>
          </a:solidFill>
          <a:ln w="19050" cap="flat" cmpd="sng" algn="ctr">
            <a:solidFill>
              <a:srgbClr val="FFFF00"/>
            </a:solidFill>
            <a:prstDash val="solid"/>
            <a:miter lim="800000"/>
            <a:headEnd type="none" w="med" len="med"/>
            <a:tailEnd type="none" w="med" len="med"/>
          </a:ln>
        </p:spPr>
        <p:txBody>
          <a:bodyPr wrap="none" tIns="91440">
            <a:spAutoFit/>
          </a:bodyPr>
          <a:lstStyle/>
          <a:p>
            <a:pPr algn="ctr" eaLnBrk="0" hangingPunct="0">
              <a:lnSpc>
                <a:spcPct val="75000"/>
              </a:lnSpc>
              <a:defRPr/>
            </a:pPr>
            <a:r>
              <a:rPr lang="en-US" sz="2400" b="1" dirty="0">
                <a:solidFill>
                  <a:srgbClr val="FFFF00"/>
                </a:solidFill>
                <a:effectLst>
                  <a:outerShdw blurRad="38100" dist="38100" dir="2700000" algn="tl">
                    <a:srgbClr val="000000">
                      <a:alpha val="43137"/>
                    </a:srgbClr>
                  </a:outerShdw>
                </a:effectLst>
                <a:latin typeface="Arial" charset="0"/>
                <a:ea typeface="ＭＳ Ｐゴシック" charset="-128"/>
                <a:cs typeface="ＭＳ Ｐゴシック" charset="-128"/>
              </a:rPr>
              <a:t>Shock</a:t>
            </a:r>
          </a:p>
        </p:txBody>
      </p:sp>
      <p:grpSp>
        <p:nvGrpSpPr>
          <p:cNvPr id="33803" name="Group 156"/>
          <p:cNvGrpSpPr>
            <a:grpSpLocks/>
          </p:cNvGrpSpPr>
          <p:nvPr/>
        </p:nvGrpSpPr>
        <p:grpSpPr bwMode="auto">
          <a:xfrm>
            <a:off x="198438" y="728663"/>
            <a:ext cx="944562" cy="1252537"/>
            <a:chOff x="2880" y="2160"/>
            <a:chExt cx="506" cy="928"/>
          </a:xfrm>
        </p:grpSpPr>
        <p:grpSp>
          <p:nvGrpSpPr>
            <p:cNvPr id="33923" name="Group 157"/>
            <p:cNvGrpSpPr>
              <a:grpSpLocks/>
            </p:cNvGrpSpPr>
            <p:nvPr/>
          </p:nvGrpSpPr>
          <p:grpSpPr bwMode="auto">
            <a:xfrm>
              <a:off x="2880" y="2160"/>
              <a:ext cx="506" cy="928"/>
              <a:chOff x="2880" y="2160"/>
              <a:chExt cx="506" cy="928"/>
            </a:xfrm>
          </p:grpSpPr>
          <p:sp>
            <p:nvSpPr>
              <p:cNvPr id="33947" name="Freeform 158"/>
              <p:cNvSpPr>
                <a:spLocks/>
              </p:cNvSpPr>
              <p:nvPr/>
            </p:nvSpPr>
            <p:spPr bwMode="auto">
              <a:xfrm>
                <a:off x="2880" y="2160"/>
                <a:ext cx="506" cy="927"/>
              </a:xfrm>
              <a:custGeom>
                <a:avLst/>
                <a:gdLst>
                  <a:gd name="T0" fmla="*/ 149 w 506"/>
                  <a:gd name="T1" fmla="*/ 0 h 927"/>
                  <a:gd name="T2" fmla="*/ 229 w 506"/>
                  <a:gd name="T3" fmla="*/ 193 h 927"/>
                  <a:gd name="T4" fmla="*/ 229 w 506"/>
                  <a:gd name="T5" fmla="*/ 193 h 927"/>
                  <a:gd name="T6" fmla="*/ 325 w 506"/>
                  <a:gd name="T7" fmla="*/ 333 h 927"/>
                  <a:gd name="T8" fmla="*/ 325 w 506"/>
                  <a:gd name="T9" fmla="*/ 333 h 927"/>
                  <a:gd name="T10" fmla="*/ 386 w 506"/>
                  <a:gd name="T11" fmla="*/ 482 h 927"/>
                  <a:gd name="T12" fmla="*/ 386 w 506"/>
                  <a:gd name="T13" fmla="*/ 482 h 927"/>
                  <a:gd name="T14" fmla="*/ 434 w 506"/>
                  <a:gd name="T15" fmla="*/ 686 h 927"/>
                  <a:gd name="T16" fmla="*/ 434 w 506"/>
                  <a:gd name="T17" fmla="*/ 686 h 927"/>
                  <a:gd name="T18" fmla="*/ 506 w 506"/>
                  <a:gd name="T19" fmla="*/ 927 h 927"/>
                  <a:gd name="T20" fmla="*/ 506 w 506"/>
                  <a:gd name="T21" fmla="*/ 927 h 927"/>
                  <a:gd name="T22" fmla="*/ 418 w 506"/>
                  <a:gd name="T23" fmla="*/ 899 h 927"/>
                  <a:gd name="T24" fmla="*/ 418 w 506"/>
                  <a:gd name="T25" fmla="*/ 899 h 927"/>
                  <a:gd name="T26" fmla="*/ 349 w 506"/>
                  <a:gd name="T27" fmla="*/ 807 h 927"/>
                  <a:gd name="T28" fmla="*/ 349 w 506"/>
                  <a:gd name="T29" fmla="*/ 807 h 927"/>
                  <a:gd name="T30" fmla="*/ 173 w 506"/>
                  <a:gd name="T31" fmla="*/ 682 h 927"/>
                  <a:gd name="T32" fmla="*/ 173 w 506"/>
                  <a:gd name="T33" fmla="*/ 682 h 927"/>
                  <a:gd name="T34" fmla="*/ 60 w 506"/>
                  <a:gd name="T35" fmla="*/ 538 h 927"/>
                  <a:gd name="T36" fmla="*/ 60 w 506"/>
                  <a:gd name="T37" fmla="*/ 538 h 927"/>
                  <a:gd name="T38" fmla="*/ 4 w 506"/>
                  <a:gd name="T39" fmla="*/ 393 h 927"/>
                  <a:gd name="T40" fmla="*/ 4 w 506"/>
                  <a:gd name="T41" fmla="*/ 393 h 927"/>
                  <a:gd name="T42" fmla="*/ 0 w 506"/>
                  <a:gd name="T43" fmla="*/ 225 h 927"/>
                  <a:gd name="T44" fmla="*/ 0 w 506"/>
                  <a:gd name="T45" fmla="*/ 225 h 927"/>
                  <a:gd name="T46" fmla="*/ 149 w 506"/>
                  <a:gd name="T47" fmla="*/ 0 h 92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506"/>
                  <a:gd name="T73" fmla="*/ 0 h 927"/>
                  <a:gd name="T74" fmla="*/ 506 w 506"/>
                  <a:gd name="T75" fmla="*/ 927 h 92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506" h="927">
                    <a:moveTo>
                      <a:pt x="149" y="0"/>
                    </a:moveTo>
                    <a:lnTo>
                      <a:pt x="229" y="193"/>
                    </a:lnTo>
                    <a:lnTo>
                      <a:pt x="325" y="333"/>
                    </a:lnTo>
                    <a:lnTo>
                      <a:pt x="386" y="482"/>
                    </a:lnTo>
                    <a:lnTo>
                      <a:pt x="434" y="686"/>
                    </a:lnTo>
                    <a:lnTo>
                      <a:pt x="506" y="927"/>
                    </a:lnTo>
                    <a:lnTo>
                      <a:pt x="418" y="899"/>
                    </a:lnTo>
                    <a:lnTo>
                      <a:pt x="349" y="807"/>
                    </a:lnTo>
                    <a:lnTo>
                      <a:pt x="173" y="682"/>
                    </a:lnTo>
                    <a:lnTo>
                      <a:pt x="60" y="538"/>
                    </a:lnTo>
                    <a:lnTo>
                      <a:pt x="4" y="393"/>
                    </a:lnTo>
                    <a:lnTo>
                      <a:pt x="0" y="225"/>
                    </a:lnTo>
                    <a:lnTo>
                      <a:pt x="149" y="0"/>
                    </a:lnTo>
                    <a:close/>
                  </a:path>
                </a:pathLst>
              </a:custGeom>
              <a:solidFill>
                <a:srgbClr val="FF425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eaLnBrk="0" fontAlgn="base" hangingPunct="0">
                  <a:spcBef>
                    <a:spcPct val="0"/>
                  </a:spcBef>
                  <a:spcAft>
                    <a:spcPct val="0"/>
                  </a:spcAft>
                </a:pPr>
                <a:endParaRPr lang="en-US">
                  <a:solidFill>
                    <a:prstClr val="black"/>
                  </a:solidFill>
                </a:endParaRPr>
              </a:p>
            </p:txBody>
          </p:sp>
          <p:sp>
            <p:nvSpPr>
              <p:cNvPr id="33948" name="Freeform 159"/>
              <p:cNvSpPr>
                <a:spLocks/>
              </p:cNvSpPr>
              <p:nvPr/>
            </p:nvSpPr>
            <p:spPr bwMode="auto">
              <a:xfrm>
                <a:off x="2880" y="2160"/>
                <a:ext cx="506" cy="927"/>
              </a:xfrm>
              <a:custGeom>
                <a:avLst/>
                <a:gdLst>
                  <a:gd name="T0" fmla="*/ 149 w 506"/>
                  <a:gd name="T1" fmla="*/ 0 h 927"/>
                  <a:gd name="T2" fmla="*/ 229 w 506"/>
                  <a:gd name="T3" fmla="*/ 193 h 927"/>
                  <a:gd name="T4" fmla="*/ 229 w 506"/>
                  <a:gd name="T5" fmla="*/ 193 h 927"/>
                  <a:gd name="T6" fmla="*/ 325 w 506"/>
                  <a:gd name="T7" fmla="*/ 333 h 927"/>
                  <a:gd name="T8" fmla="*/ 325 w 506"/>
                  <a:gd name="T9" fmla="*/ 333 h 927"/>
                  <a:gd name="T10" fmla="*/ 386 w 506"/>
                  <a:gd name="T11" fmla="*/ 482 h 927"/>
                  <a:gd name="T12" fmla="*/ 386 w 506"/>
                  <a:gd name="T13" fmla="*/ 482 h 927"/>
                  <a:gd name="T14" fmla="*/ 434 w 506"/>
                  <a:gd name="T15" fmla="*/ 686 h 927"/>
                  <a:gd name="T16" fmla="*/ 434 w 506"/>
                  <a:gd name="T17" fmla="*/ 686 h 927"/>
                  <a:gd name="T18" fmla="*/ 506 w 506"/>
                  <a:gd name="T19" fmla="*/ 927 h 927"/>
                  <a:gd name="T20" fmla="*/ 506 w 506"/>
                  <a:gd name="T21" fmla="*/ 927 h 927"/>
                  <a:gd name="T22" fmla="*/ 418 w 506"/>
                  <a:gd name="T23" fmla="*/ 899 h 927"/>
                  <a:gd name="T24" fmla="*/ 418 w 506"/>
                  <a:gd name="T25" fmla="*/ 899 h 927"/>
                  <a:gd name="T26" fmla="*/ 349 w 506"/>
                  <a:gd name="T27" fmla="*/ 807 h 927"/>
                  <a:gd name="T28" fmla="*/ 349 w 506"/>
                  <a:gd name="T29" fmla="*/ 807 h 927"/>
                  <a:gd name="T30" fmla="*/ 173 w 506"/>
                  <a:gd name="T31" fmla="*/ 682 h 927"/>
                  <a:gd name="T32" fmla="*/ 173 w 506"/>
                  <a:gd name="T33" fmla="*/ 682 h 927"/>
                  <a:gd name="T34" fmla="*/ 60 w 506"/>
                  <a:gd name="T35" fmla="*/ 538 h 927"/>
                  <a:gd name="T36" fmla="*/ 60 w 506"/>
                  <a:gd name="T37" fmla="*/ 538 h 927"/>
                  <a:gd name="T38" fmla="*/ 4 w 506"/>
                  <a:gd name="T39" fmla="*/ 393 h 927"/>
                  <a:gd name="T40" fmla="*/ 4 w 506"/>
                  <a:gd name="T41" fmla="*/ 393 h 927"/>
                  <a:gd name="T42" fmla="*/ 0 w 506"/>
                  <a:gd name="T43" fmla="*/ 225 h 927"/>
                  <a:gd name="T44" fmla="*/ 0 w 506"/>
                  <a:gd name="T45" fmla="*/ 225 h 927"/>
                  <a:gd name="T46" fmla="*/ 149 w 506"/>
                  <a:gd name="T47" fmla="*/ 0 h 927"/>
                  <a:gd name="T48" fmla="*/ 149 w 506"/>
                  <a:gd name="T49" fmla="*/ 0 h 92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506"/>
                  <a:gd name="T76" fmla="*/ 0 h 927"/>
                  <a:gd name="T77" fmla="*/ 506 w 506"/>
                  <a:gd name="T78" fmla="*/ 927 h 92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506" h="927">
                    <a:moveTo>
                      <a:pt x="149" y="0"/>
                    </a:moveTo>
                    <a:lnTo>
                      <a:pt x="229" y="193"/>
                    </a:lnTo>
                    <a:lnTo>
                      <a:pt x="325" y="333"/>
                    </a:lnTo>
                    <a:lnTo>
                      <a:pt x="386" y="482"/>
                    </a:lnTo>
                    <a:lnTo>
                      <a:pt x="434" y="686"/>
                    </a:lnTo>
                    <a:lnTo>
                      <a:pt x="506" y="927"/>
                    </a:lnTo>
                    <a:lnTo>
                      <a:pt x="418" y="899"/>
                    </a:lnTo>
                    <a:lnTo>
                      <a:pt x="349" y="807"/>
                    </a:lnTo>
                    <a:lnTo>
                      <a:pt x="173" y="682"/>
                    </a:lnTo>
                    <a:lnTo>
                      <a:pt x="60" y="538"/>
                    </a:lnTo>
                    <a:lnTo>
                      <a:pt x="4" y="393"/>
                    </a:lnTo>
                    <a:lnTo>
                      <a:pt x="0" y="225"/>
                    </a:lnTo>
                    <a:lnTo>
                      <a:pt x="149" y="0"/>
                    </a:lnTo>
                    <a:close/>
                  </a:path>
                </a:pathLst>
              </a:custGeom>
              <a:noFill/>
              <a:ln w="6350">
                <a:solidFill>
                  <a:srgbClr val="FF425E"/>
                </a:solidFill>
                <a:round/>
                <a:headEnd/>
                <a:tailEnd/>
              </a:ln>
              <a:extLst>
                <a:ext uri="{909E8E84-426E-40DD-AFC4-6F175D3DCCD1}">
                  <a14:hiddenFill xmlns:a14="http://schemas.microsoft.com/office/drawing/2010/main" xmlns="">
                    <a:solidFill>
                      <a:srgbClr val="FFFFFF"/>
                    </a:solidFill>
                  </a14:hiddenFill>
                </a:ext>
              </a:extLst>
            </p:spPr>
            <p:txBody>
              <a:bodyPr/>
              <a:lstStyle/>
              <a:p>
                <a:pPr eaLnBrk="0" fontAlgn="base" hangingPunct="0">
                  <a:spcBef>
                    <a:spcPct val="0"/>
                  </a:spcBef>
                  <a:spcAft>
                    <a:spcPct val="0"/>
                  </a:spcAft>
                </a:pPr>
                <a:endParaRPr lang="en-US">
                  <a:solidFill>
                    <a:prstClr val="black"/>
                  </a:solidFill>
                </a:endParaRPr>
              </a:p>
            </p:txBody>
          </p:sp>
          <p:sp>
            <p:nvSpPr>
              <p:cNvPr id="33949" name="Line 160"/>
              <p:cNvSpPr>
                <a:spLocks noChangeShapeType="1"/>
              </p:cNvSpPr>
              <p:nvPr/>
            </p:nvSpPr>
            <p:spPr bwMode="auto">
              <a:xfrm>
                <a:off x="3029" y="2160"/>
                <a:ext cx="1" cy="4"/>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pPr eaLnBrk="0" fontAlgn="base" hangingPunct="0">
                  <a:spcBef>
                    <a:spcPct val="0"/>
                  </a:spcBef>
                  <a:spcAft>
                    <a:spcPct val="0"/>
                  </a:spcAft>
                </a:pPr>
                <a:endParaRPr lang="en-US">
                  <a:solidFill>
                    <a:prstClr val="black"/>
                  </a:solidFill>
                </a:endParaRPr>
              </a:p>
            </p:txBody>
          </p:sp>
          <p:sp>
            <p:nvSpPr>
              <p:cNvPr id="33950" name="Freeform 161"/>
              <p:cNvSpPr>
                <a:spLocks/>
              </p:cNvSpPr>
              <p:nvPr/>
            </p:nvSpPr>
            <p:spPr bwMode="auto">
              <a:xfrm>
                <a:off x="3033" y="2172"/>
                <a:ext cx="1" cy="4"/>
              </a:xfrm>
              <a:custGeom>
                <a:avLst/>
                <a:gdLst>
                  <a:gd name="T0" fmla="*/ 0 w 1"/>
                  <a:gd name="T1" fmla="*/ 0 h 4"/>
                  <a:gd name="T2" fmla="*/ 0 w 1"/>
                  <a:gd name="T3" fmla="*/ 4 h 4"/>
                  <a:gd name="T4" fmla="*/ 0 w 1"/>
                  <a:gd name="T5" fmla="*/ 0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0"/>
                    </a:moveTo>
                    <a:lnTo>
                      <a:pt x="0" y="4"/>
                    </a:lnTo>
                    <a:lnTo>
                      <a:pt x="0" y="0"/>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3951" name="Line 162"/>
              <p:cNvSpPr>
                <a:spLocks noChangeShapeType="1"/>
              </p:cNvSpPr>
              <p:nvPr/>
            </p:nvSpPr>
            <p:spPr bwMode="auto">
              <a:xfrm>
                <a:off x="3037" y="2184"/>
                <a:ext cx="1" cy="1"/>
              </a:xfrm>
              <a:prstGeom prst="line">
                <a:avLst/>
              </a:prstGeom>
              <a:noFill/>
              <a:ln>
                <a:noFill/>
              </a:ln>
              <a:extLst>
                <a:ext uri="{909E8E84-426E-40DD-AFC4-6F175D3DCCD1}">
                  <a14:hiddenFill xmlns:a14="http://schemas.microsoft.com/office/drawing/2010/main" xmlns="">
                    <a:noFill/>
                  </a14:hiddenFill>
                </a:ext>
                <a:ext uri="{91240B29-F687-4F45-9708-019B960494DF}">
                  <a14:hiddenLine xmlns:a14="http://schemas.microsoft.com/office/drawing/2010/main" xmlns="" w="9525">
                    <a:solidFill>
                      <a:srgbClr val="000000"/>
                    </a:solidFill>
                    <a:round/>
                    <a:headEnd/>
                    <a:tailEnd/>
                  </a14:hiddenLine>
                </a:ext>
              </a:extLst>
            </p:spPr>
            <p:txBody>
              <a:bodyPr/>
              <a:lstStyle/>
              <a:p>
                <a:pPr eaLnBrk="0" fontAlgn="base" hangingPunct="0">
                  <a:spcBef>
                    <a:spcPct val="0"/>
                  </a:spcBef>
                  <a:spcAft>
                    <a:spcPct val="0"/>
                  </a:spcAft>
                </a:pPr>
                <a:endParaRPr lang="en-US">
                  <a:solidFill>
                    <a:prstClr val="black"/>
                  </a:solidFill>
                </a:endParaRPr>
              </a:p>
            </p:txBody>
          </p:sp>
          <p:sp>
            <p:nvSpPr>
              <p:cNvPr id="33952" name="Freeform 163"/>
              <p:cNvSpPr>
                <a:spLocks/>
              </p:cNvSpPr>
              <p:nvPr/>
            </p:nvSpPr>
            <p:spPr bwMode="auto">
              <a:xfrm>
                <a:off x="3041" y="2192"/>
                <a:ext cx="4" cy="4"/>
              </a:xfrm>
              <a:custGeom>
                <a:avLst/>
                <a:gdLst>
                  <a:gd name="T0" fmla="*/ 0 w 4"/>
                  <a:gd name="T1" fmla="*/ 0 h 4"/>
                  <a:gd name="T2" fmla="*/ 4 w 4"/>
                  <a:gd name="T3" fmla="*/ 4 h 4"/>
                  <a:gd name="T4" fmla="*/ 0 w 4"/>
                  <a:gd name="T5" fmla="*/ 0 h 4"/>
                  <a:gd name="T6" fmla="*/ 0 60000 65536"/>
                  <a:gd name="T7" fmla="*/ 0 60000 65536"/>
                  <a:gd name="T8" fmla="*/ 0 60000 65536"/>
                  <a:gd name="T9" fmla="*/ 0 w 4"/>
                  <a:gd name="T10" fmla="*/ 0 h 4"/>
                  <a:gd name="T11" fmla="*/ 4 w 4"/>
                  <a:gd name="T12" fmla="*/ 4 h 4"/>
                </a:gdLst>
                <a:ahLst/>
                <a:cxnLst>
                  <a:cxn ang="T6">
                    <a:pos x="T0" y="T1"/>
                  </a:cxn>
                  <a:cxn ang="T7">
                    <a:pos x="T2" y="T3"/>
                  </a:cxn>
                  <a:cxn ang="T8">
                    <a:pos x="T4" y="T5"/>
                  </a:cxn>
                </a:cxnLst>
                <a:rect l="T9" t="T10" r="T11" b="T12"/>
                <a:pathLst>
                  <a:path w="4" h="4">
                    <a:moveTo>
                      <a:pt x="0" y="0"/>
                    </a:moveTo>
                    <a:lnTo>
                      <a:pt x="4" y="4"/>
                    </a:lnTo>
                    <a:lnTo>
                      <a:pt x="0" y="0"/>
                    </a:lnTo>
                    <a:close/>
                  </a:path>
                </a:pathLst>
              </a:custGeom>
              <a:solidFill>
                <a:srgbClr val="E74F43"/>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eaLnBrk="0" fontAlgn="base" hangingPunct="0">
                  <a:spcBef>
                    <a:spcPct val="0"/>
                  </a:spcBef>
                  <a:spcAft>
                    <a:spcPct val="0"/>
                  </a:spcAft>
                </a:pPr>
                <a:endParaRPr lang="en-US">
                  <a:solidFill>
                    <a:prstClr val="black"/>
                  </a:solidFill>
                </a:endParaRPr>
              </a:p>
            </p:txBody>
          </p:sp>
          <p:sp>
            <p:nvSpPr>
              <p:cNvPr id="33953" name="Freeform 164"/>
              <p:cNvSpPr>
                <a:spLocks/>
              </p:cNvSpPr>
              <p:nvPr/>
            </p:nvSpPr>
            <p:spPr bwMode="auto">
              <a:xfrm>
                <a:off x="3037" y="2184"/>
                <a:ext cx="1" cy="1"/>
              </a:xfrm>
              <a:custGeom>
                <a:avLst/>
                <a:gdLst>
                  <a:gd name="T0" fmla="*/ 0 w 1"/>
                  <a:gd name="T1" fmla="*/ 0 h 1"/>
                  <a:gd name="T2" fmla="*/ 0 w 1"/>
                  <a:gd name="T3" fmla="*/ 0 h 1"/>
                  <a:gd name="T4" fmla="*/ 0 w 1"/>
                  <a:gd name="T5" fmla="*/ 0 h 1"/>
                  <a:gd name="T6" fmla="*/ 0 60000 65536"/>
                  <a:gd name="T7" fmla="*/ 0 60000 65536"/>
                  <a:gd name="T8" fmla="*/ 0 60000 65536"/>
                  <a:gd name="T9" fmla="*/ 0 w 1"/>
                  <a:gd name="T10" fmla="*/ 0 h 1"/>
                  <a:gd name="T11" fmla="*/ 1 w 1"/>
                  <a:gd name="T12" fmla="*/ 1 h 1"/>
                </a:gdLst>
                <a:ahLst/>
                <a:cxnLst>
                  <a:cxn ang="T6">
                    <a:pos x="T0" y="T1"/>
                  </a:cxn>
                  <a:cxn ang="T7">
                    <a:pos x="T2" y="T3"/>
                  </a:cxn>
                  <a:cxn ang="T8">
                    <a:pos x="T4" y="T5"/>
                  </a:cxn>
                </a:cxnLst>
                <a:rect l="T9" t="T10" r="T11" b="T12"/>
                <a:pathLst>
                  <a:path w="1" h="1">
                    <a:moveTo>
                      <a:pt x="0" y="0"/>
                    </a:moveTo>
                    <a:lnTo>
                      <a:pt x="0" y="0"/>
                    </a:lnTo>
                    <a:close/>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pPr eaLnBrk="0" fontAlgn="base" hangingPunct="0">
                  <a:spcBef>
                    <a:spcPct val="0"/>
                  </a:spcBef>
                  <a:spcAft>
                    <a:spcPct val="0"/>
                  </a:spcAft>
                </a:pPr>
                <a:endParaRPr lang="en-US">
                  <a:solidFill>
                    <a:prstClr val="black"/>
                  </a:solidFill>
                </a:endParaRPr>
              </a:p>
            </p:txBody>
          </p:sp>
          <p:sp>
            <p:nvSpPr>
              <p:cNvPr id="33954" name="Line 165"/>
              <p:cNvSpPr>
                <a:spLocks noChangeShapeType="1"/>
              </p:cNvSpPr>
              <p:nvPr/>
            </p:nvSpPr>
            <p:spPr bwMode="auto">
              <a:xfrm>
                <a:off x="3041" y="2192"/>
                <a:ext cx="4" cy="4"/>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pPr eaLnBrk="0" fontAlgn="base" hangingPunct="0">
                  <a:spcBef>
                    <a:spcPct val="0"/>
                  </a:spcBef>
                  <a:spcAft>
                    <a:spcPct val="0"/>
                  </a:spcAft>
                </a:pPr>
                <a:endParaRPr lang="en-US">
                  <a:solidFill>
                    <a:prstClr val="black"/>
                  </a:solidFill>
                </a:endParaRPr>
              </a:p>
            </p:txBody>
          </p:sp>
          <p:sp>
            <p:nvSpPr>
              <p:cNvPr id="33955" name="Freeform 166"/>
              <p:cNvSpPr>
                <a:spLocks/>
              </p:cNvSpPr>
              <p:nvPr/>
            </p:nvSpPr>
            <p:spPr bwMode="auto">
              <a:xfrm>
                <a:off x="3045" y="2204"/>
                <a:ext cx="4" cy="4"/>
              </a:xfrm>
              <a:custGeom>
                <a:avLst/>
                <a:gdLst>
                  <a:gd name="T0" fmla="*/ 0 w 4"/>
                  <a:gd name="T1" fmla="*/ 0 h 4"/>
                  <a:gd name="T2" fmla="*/ 4 w 4"/>
                  <a:gd name="T3" fmla="*/ 4 h 4"/>
                  <a:gd name="T4" fmla="*/ 0 w 4"/>
                  <a:gd name="T5" fmla="*/ 0 h 4"/>
                  <a:gd name="T6" fmla="*/ 0 60000 65536"/>
                  <a:gd name="T7" fmla="*/ 0 60000 65536"/>
                  <a:gd name="T8" fmla="*/ 0 60000 65536"/>
                  <a:gd name="T9" fmla="*/ 0 w 4"/>
                  <a:gd name="T10" fmla="*/ 0 h 4"/>
                  <a:gd name="T11" fmla="*/ 4 w 4"/>
                  <a:gd name="T12" fmla="*/ 4 h 4"/>
                </a:gdLst>
                <a:ahLst/>
                <a:cxnLst>
                  <a:cxn ang="T6">
                    <a:pos x="T0" y="T1"/>
                  </a:cxn>
                  <a:cxn ang="T7">
                    <a:pos x="T2" y="T3"/>
                  </a:cxn>
                  <a:cxn ang="T8">
                    <a:pos x="T4" y="T5"/>
                  </a:cxn>
                </a:cxnLst>
                <a:rect l="T9" t="T10" r="T11" b="T12"/>
                <a:pathLst>
                  <a:path w="4" h="4">
                    <a:moveTo>
                      <a:pt x="0" y="0"/>
                    </a:moveTo>
                    <a:lnTo>
                      <a:pt x="4" y="4"/>
                    </a:lnTo>
                    <a:lnTo>
                      <a:pt x="0" y="0"/>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3956" name="Freeform 167"/>
              <p:cNvSpPr>
                <a:spLocks/>
              </p:cNvSpPr>
              <p:nvPr/>
            </p:nvSpPr>
            <p:spPr bwMode="auto">
              <a:xfrm>
                <a:off x="3049" y="2216"/>
                <a:ext cx="4" cy="4"/>
              </a:xfrm>
              <a:custGeom>
                <a:avLst/>
                <a:gdLst>
                  <a:gd name="T0" fmla="*/ 0 w 4"/>
                  <a:gd name="T1" fmla="*/ 0 h 4"/>
                  <a:gd name="T2" fmla="*/ 4 w 4"/>
                  <a:gd name="T3" fmla="*/ 4 h 4"/>
                  <a:gd name="T4" fmla="*/ 0 w 4"/>
                  <a:gd name="T5" fmla="*/ 0 h 4"/>
                  <a:gd name="T6" fmla="*/ 0 60000 65536"/>
                  <a:gd name="T7" fmla="*/ 0 60000 65536"/>
                  <a:gd name="T8" fmla="*/ 0 60000 65536"/>
                  <a:gd name="T9" fmla="*/ 0 w 4"/>
                  <a:gd name="T10" fmla="*/ 0 h 4"/>
                  <a:gd name="T11" fmla="*/ 4 w 4"/>
                  <a:gd name="T12" fmla="*/ 4 h 4"/>
                </a:gdLst>
                <a:ahLst/>
                <a:cxnLst>
                  <a:cxn ang="T6">
                    <a:pos x="T0" y="T1"/>
                  </a:cxn>
                  <a:cxn ang="T7">
                    <a:pos x="T2" y="T3"/>
                  </a:cxn>
                  <a:cxn ang="T8">
                    <a:pos x="T4" y="T5"/>
                  </a:cxn>
                </a:cxnLst>
                <a:rect l="T9" t="T10" r="T11" b="T12"/>
                <a:pathLst>
                  <a:path w="4" h="4">
                    <a:moveTo>
                      <a:pt x="0" y="0"/>
                    </a:moveTo>
                    <a:lnTo>
                      <a:pt x="4" y="4"/>
                    </a:lnTo>
                    <a:lnTo>
                      <a:pt x="0" y="0"/>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3957" name="Freeform 168"/>
              <p:cNvSpPr>
                <a:spLocks/>
              </p:cNvSpPr>
              <p:nvPr/>
            </p:nvSpPr>
            <p:spPr bwMode="auto">
              <a:xfrm>
                <a:off x="3057" y="2228"/>
                <a:ext cx="1" cy="4"/>
              </a:xfrm>
              <a:custGeom>
                <a:avLst/>
                <a:gdLst>
                  <a:gd name="T0" fmla="*/ 0 w 1"/>
                  <a:gd name="T1" fmla="*/ 0 h 4"/>
                  <a:gd name="T2" fmla="*/ 0 w 1"/>
                  <a:gd name="T3" fmla="*/ 4 h 4"/>
                  <a:gd name="T4" fmla="*/ 0 w 1"/>
                  <a:gd name="T5" fmla="*/ 0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0"/>
                    </a:moveTo>
                    <a:lnTo>
                      <a:pt x="0" y="4"/>
                    </a:lnTo>
                    <a:lnTo>
                      <a:pt x="0" y="0"/>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3958" name="Freeform 169"/>
              <p:cNvSpPr>
                <a:spLocks/>
              </p:cNvSpPr>
              <p:nvPr/>
            </p:nvSpPr>
            <p:spPr bwMode="auto">
              <a:xfrm>
                <a:off x="3061" y="2236"/>
                <a:ext cx="1" cy="4"/>
              </a:xfrm>
              <a:custGeom>
                <a:avLst/>
                <a:gdLst>
                  <a:gd name="T0" fmla="*/ 0 w 1"/>
                  <a:gd name="T1" fmla="*/ 0 h 4"/>
                  <a:gd name="T2" fmla="*/ 0 w 1"/>
                  <a:gd name="T3" fmla="*/ 4 h 4"/>
                  <a:gd name="T4" fmla="*/ 0 w 1"/>
                  <a:gd name="T5" fmla="*/ 0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0"/>
                    </a:moveTo>
                    <a:lnTo>
                      <a:pt x="0" y="4"/>
                    </a:lnTo>
                    <a:lnTo>
                      <a:pt x="0" y="0"/>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3959" name="Freeform 170"/>
              <p:cNvSpPr>
                <a:spLocks/>
              </p:cNvSpPr>
              <p:nvPr/>
            </p:nvSpPr>
            <p:spPr bwMode="auto">
              <a:xfrm>
                <a:off x="3065" y="2248"/>
                <a:ext cx="1" cy="4"/>
              </a:xfrm>
              <a:custGeom>
                <a:avLst/>
                <a:gdLst>
                  <a:gd name="T0" fmla="*/ 0 w 1"/>
                  <a:gd name="T1" fmla="*/ 0 h 4"/>
                  <a:gd name="T2" fmla="*/ 0 w 1"/>
                  <a:gd name="T3" fmla="*/ 4 h 4"/>
                  <a:gd name="T4" fmla="*/ 0 w 1"/>
                  <a:gd name="T5" fmla="*/ 0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0"/>
                    </a:moveTo>
                    <a:lnTo>
                      <a:pt x="0" y="4"/>
                    </a:lnTo>
                    <a:lnTo>
                      <a:pt x="0" y="0"/>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3960" name="Freeform 171"/>
              <p:cNvSpPr>
                <a:spLocks/>
              </p:cNvSpPr>
              <p:nvPr/>
            </p:nvSpPr>
            <p:spPr bwMode="auto">
              <a:xfrm>
                <a:off x="3069" y="2260"/>
                <a:ext cx="1" cy="4"/>
              </a:xfrm>
              <a:custGeom>
                <a:avLst/>
                <a:gdLst>
                  <a:gd name="T0" fmla="*/ 0 w 1"/>
                  <a:gd name="T1" fmla="*/ 0 h 4"/>
                  <a:gd name="T2" fmla="*/ 0 w 1"/>
                  <a:gd name="T3" fmla="*/ 4 h 4"/>
                  <a:gd name="T4" fmla="*/ 0 w 1"/>
                  <a:gd name="T5" fmla="*/ 0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0"/>
                    </a:moveTo>
                    <a:lnTo>
                      <a:pt x="0" y="4"/>
                    </a:lnTo>
                    <a:lnTo>
                      <a:pt x="0" y="0"/>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3961" name="Freeform 172"/>
              <p:cNvSpPr>
                <a:spLocks/>
              </p:cNvSpPr>
              <p:nvPr/>
            </p:nvSpPr>
            <p:spPr bwMode="auto">
              <a:xfrm>
                <a:off x="3073" y="2272"/>
                <a:ext cx="4" cy="4"/>
              </a:xfrm>
              <a:custGeom>
                <a:avLst/>
                <a:gdLst>
                  <a:gd name="T0" fmla="*/ 0 w 4"/>
                  <a:gd name="T1" fmla="*/ 0 h 4"/>
                  <a:gd name="T2" fmla="*/ 4 w 4"/>
                  <a:gd name="T3" fmla="*/ 4 h 4"/>
                  <a:gd name="T4" fmla="*/ 0 w 4"/>
                  <a:gd name="T5" fmla="*/ 0 h 4"/>
                  <a:gd name="T6" fmla="*/ 0 60000 65536"/>
                  <a:gd name="T7" fmla="*/ 0 60000 65536"/>
                  <a:gd name="T8" fmla="*/ 0 60000 65536"/>
                  <a:gd name="T9" fmla="*/ 0 w 4"/>
                  <a:gd name="T10" fmla="*/ 0 h 4"/>
                  <a:gd name="T11" fmla="*/ 4 w 4"/>
                  <a:gd name="T12" fmla="*/ 4 h 4"/>
                </a:gdLst>
                <a:ahLst/>
                <a:cxnLst>
                  <a:cxn ang="T6">
                    <a:pos x="T0" y="T1"/>
                  </a:cxn>
                  <a:cxn ang="T7">
                    <a:pos x="T2" y="T3"/>
                  </a:cxn>
                  <a:cxn ang="T8">
                    <a:pos x="T4" y="T5"/>
                  </a:cxn>
                </a:cxnLst>
                <a:rect l="T9" t="T10" r="T11" b="T12"/>
                <a:pathLst>
                  <a:path w="4" h="4">
                    <a:moveTo>
                      <a:pt x="0" y="0"/>
                    </a:moveTo>
                    <a:lnTo>
                      <a:pt x="4" y="4"/>
                    </a:lnTo>
                    <a:lnTo>
                      <a:pt x="0" y="0"/>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3962" name="Freeform 173"/>
              <p:cNvSpPr>
                <a:spLocks/>
              </p:cNvSpPr>
              <p:nvPr/>
            </p:nvSpPr>
            <p:spPr bwMode="auto">
              <a:xfrm>
                <a:off x="3077" y="2284"/>
                <a:ext cx="4" cy="4"/>
              </a:xfrm>
              <a:custGeom>
                <a:avLst/>
                <a:gdLst>
                  <a:gd name="T0" fmla="*/ 0 w 4"/>
                  <a:gd name="T1" fmla="*/ 0 h 4"/>
                  <a:gd name="T2" fmla="*/ 4 w 4"/>
                  <a:gd name="T3" fmla="*/ 4 h 4"/>
                  <a:gd name="T4" fmla="*/ 0 w 4"/>
                  <a:gd name="T5" fmla="*/ 0 h 4"/>
                  <a:gd name="T6" fmla="*/ 0 60000 65536"/>
                  <a:gd name="T7" fmla="*/ 0 60000 65536"/>
                  <a:gd name="T8" fmla="*/ 0 60000 65536"/>
                  <a:gd name="T9" fmla="*/ 0 w 4"/>
                  <a:gd name="T10" fmla="*/ 0 h 4"/>
                  <a:gd name="T11" fmla="*/ 4 w 4"/>
                  <a:gd name="T12" fmla="*/ 4 h 4"/>
                </a:gdLst>
                <a:ahLst/>
                <a:cxnLst>
                  <a:cxn ang="T6">
                    <a:pos x="T0" y="T1"/>
                  </a:cxn>
                  <a:cxn ang="T7">
                    <a:pos x="T2" y="T3"/>
                  </a:cxn>
                  <a:cxn ang="T8">
                    <a:pos x="T4" y="T5"/>
                  </a:cxn>
                </a:cxnLst>
                <a:rect l="T9" t="T10" r="T11" b="T12"/>
                <a:pathLst>
                  <a:path w="4" h="4">
                    <a:moveTo>
                      <a:pt x="0" y="0"/>
                    </a:moveTo>
                    <a:lnTo>
                      <a:pt x="4" y="4"/>
                    </a:lnTo>
                    <a:lnTo>
                      <a:pt x="0" y="0"/>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3963" name="Freeform 174"/>
              <p:cNvSpPr>
                <a:spLocks/>
              </p:cNvSpPr>
              <p:nvPr/>
            </p:nvSpPr>
            <p:spPr bwMode="auto">
              <a:xfrm>
                <a:off x="3081" y="2292"/>
                <a:ext cx="4" cy="4"/>
              </a:xfrm>
              <a:custGeom>
                <a:avLst/>
                <a:gdLst>
                  <a:gd name="T0" fmla="*/ 0 w 4"/>
                  <a:gd name="T1" fmla="*/ 0 h 4"/>
                  <a:gd name="T2" fmla="*/ 4 w 4"/>
                  <a:gd name="T3" fmla="*/ 4 h 4"/>
                  <a:gd name="T4" fmla="*/ 0 w 4"/>
                  <a:gd name="T5" fmla="*/ 0 h 4"/>
                  <a:gd name="T6" fmla="*/ 0 60000 65536"/>
                  <a:gd name="T7" fmla="*/ 0 60000 65536"/>
                  <a:gd name="T8" fmla="*/ 0 60000 65536"/>
                  <a:gd name="T9" fmla="*/ 0 w 4"/>
                  <a:gd name="T10" fmla="*/ 0 h 4"/>
                  <a:gd name="T11" fmla="*/ 4 w 4"/>
                  <a:gd name="T12" fmla="*/ 4 h 4"/>
                </a:gdLst>
                <a:ahLst/>
                <a:cxnLst>
                  <a:cxn ang="T6">
                    <a:pos x="T0" y="T1"/>
                  </a:cxn>
                  <a:cxn ang="T7">
                    <a:pos x="T2" y="T3"/>
                  </a:cxn>
                  <a:cxn ang="T8">
                    <a:pos x="T4" y="T5"/>
                  </a:cxn>
                </a:cxnLst>
                <a:rect l="T9" t="T10" r="T11" b="T12"/>
                <a:pathLst>
                  <a:path w="4" h="4">
                    <a:moveTo>
                      <a:pt x="0" y="0"/>
                    </a:moveTo>
                    <a:lnTo>
                      <a:pt x="4" y="4"/>
                    </a:lnTo>
                    <a:lnTo>
                      <a:pt x="0" y="0"/>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3964" name="Freeform 175"/>
              <p:cNvSpPr>
                <a:spLocks/>
              </p:cNvSpPr>
              <p:nvPr/>
            </p:nvSpPr>
            <p:spPr bwMode="auto">
              <a:xfrm>
                <a:off x="3089" y="2304"/>
                <a:ext cx="1" cy="4"/>
              </a:xfrm>
              <a:custGeom>
                <a:avLst/>
                <a:gdLst>
                  <a:gd name="T0" fmla="*/ 0 w 1"/>
                  <a:gd name="T1" fmla="*/ 0 h 4"/>
                  <a:gd name="T2" fmla="*/ 0 w 1"/>
                  <a:gd name="T3" fmla="*/ 4 h 4"/>
                  <a:gd name="T4" fmla="*/ 0 w 1"/>
                  <a:gd name="T5" fmla="*/ 0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0"/>
                    </a:moveTo>
                    <a:lnTo>
                      <a:pt x="0" y="4"/>
                    </a:lnTo>
                    <a:lnTo>
                      <a:pt x="0" y="0"/>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3965" name="Freeform 176"/>
              <p:cNvSpPr>
                <a:spLocks/>
              </p:cNvSpPr>
              <p:nvPr/>
            </p:nvSpPr>
            <p:spPr bwMode="auto">
              <a:xfrm>
                <a:off x="3093" y="2317"/>
                <a:ext cx="1" cy="4"/>
              </a:xfrm>
              <a:custGeom>
                <a:avLst/>
                <a:gdLst>
                  <a:gd name="T0" fmla="*/ 0 w 1"/>
                  <a:gd name="T1" fmla="*/ 0 h 4"/>
                  <a:gd name="T2" fmla="*/ 0 w 1"/>
                  <a:gd name="T3" fmla="*/ 4 h 4"/>
                  <a:gd name="T4" fmla="*/ 0 w 1"/>
                  <a:gd name="T5" fmla="*/ 0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0"/>
                    </a:moveTo>
                    <a:lnTo>
                      <a:pt x="0" y="4"/>
                    </a:lnTo>
                    <a:lnTo>
                      <a:pt x="0" y="0"/>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3966" name="Line 177"/>
              <p:cNvSpPr>
                <a:spLocks noChangeShapeType="1"/>
              </p:cNvSpPr>
              <p:nvPr/>
            </p:nvSpPr>
            <p:spPr bwMode="auto">
              <a:xfrm>
                <a:off x="3097" y="2329"/>
                <a:ext cx="1" cy="1"/>
              </a:xfrm>
              <a:prstGeom prst="line">
                <a:avLst/>
              </a:prstGeom>
              <a:noFill/>
              <a:ln>
                <a:noFill/>
              </a:ln>
              <a:extLst>
                <a:ext uri="{909E8E84-426E-40DD-AFC4-6F175D3DCCD1}">
                  <a14:hiddenFill xmlns:a14="http://schemas.microsoft.com/office/drawing/2010/main" xmlns="">
                    <a:noFill/>
                  </a14:hiddenFill>
                </a:ext>
                <a:ext uri="{91240B29-F687-4F45-9708-019B960494DF}">
                  <a14:hiddenLine xmlns:a14="http://schemas.microsoft.com/office/drawing/2010/main" xmlns="" w="9525">
                    <a:solidFill>
                      <a:srgbClr val="000000"/>
                    </a:solidFill>
                    <a:round/>
                    <a:headEnd/>
                    <a:tailEnd/>
                  </a14:hiddenLine>
                </a:ext>
              </a:extLst>
            </p:spPr>
            <p:txBody>
              <a:bodyPr/>
              <a:lstStyle/>
              <a:p>
                <a:pPr eaLnBrk="0" fontAlgn="base" hangingPunct="0">
                  <a:spcBef>
                    <a:spcPct val="0"/>
                  </a:spcBef>
                  <a:spcAft>
                    <a:spcPct val="0"/>
                  </a:spcAft>
                </a:pPr>
                <a:endParaRPr lang="en-US">
                  <a:solidFill>
                    <a:prstClr val="black"/>
                  </a:solidFill>
                </a:endParaRPr>
              </a:p>
            </p:txBody>
          </p:sp>
          <p:sp>
            <p:nvSpPr>
              <p:cNvPr id="33967" name="Freeform 178"/>
              <p:cNvSpPr>
                <a:spLocks/>
              </p:cNvSpPr>
              <p:nvPr/>
            </p:nvSpPr>
            <p:spPr bwMode="auto">
              <a:xfrm>
                <a:off x="3101" y="2337"/>
                <a:ext cx="1" cy="4"/>
              </a:xfrm>
              <a:custGeom>
                <a:avLst/>
                <a:gdLst>
                  <a:gd name="T0" fmla="*/ 0 w 1"/>
                  <a:gd name="T1" fmla="*/ 0 h 4"/>
                  <a:gd name="T2" fmla="*/ 0 w 1"/>
                  <a:gd name="T3" fmla="*/ 4 h 4"/>
                  <a:gd name="T4" fmla="*/ 0 w 1"/>
                  <a:gd name="T5" fmla="*/ 0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0"/>
                    </a:moveTo>
                    <a:lnTo>
                      <a:pt x="0" y="4"/>
                    </a:lnTo>
                    <a:lnTo>
                      <a:pt x="0" y="0"/>
                    </a:lnTo>
                    <a:close/>
                  </a:path>
                </a:pathLst>
              </a:custGeom>
              <a:solidFill>
                <a:srgbClr val="E74F43"/>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eaLnBrk="0" fontAlgn="base" hangingPunct="0">
                  <a:spcBef>
                    <a:spcPct val="0"/>
                  </a:spcBef>
                  <a:spcAft>
                    <a:spcPct val="0"/>
                  </a:spcAft>
                </a:pPr>
                <a:endParaRPr lang="en-US">
                  <a:solidFill>
                    <a:prstClr val="black"/>
                  </a:solidFill>
                </a:endParaRPr>
              </a:p>
            </p:txBody>
          </p:sp>
          <p:sp>
            <p:nvSpPr>
              <p:cNvPr id="33968" name="Freeform 179"/>
              <p:cNvSpPr>
                <a:spLocks/>
              </p:cNvSpPr>
              <p:nvPr/>
            </p:nvSpPr>
            <p:spPr bwMode="auto">
              <a:xfrm>
                <a:off x="3097" y="2329"/>
                <a:ext cx="1" cy="1"/>
              </a:xfrm>
              <a:custGeom>
                <a:avLst/>
                <a:gdLst>
                  <a:gd name="T0" fmla="*/ 0 w 1"/>
                  <a:gd name="T1" fmla="*/ 0 h 1"/>
                  <a:gd name="T2" fmla="*/ 0 w 1"/>
                  <a:gd name="T3" fmla="*/ 0 h 1"/>
                  <a:gd name="T4" fmla="*/ 0 w 1"/>
                  <a:gd name="T5" fmla="*/ 0 h 1"/>
                  <a:gd name="T6" fmla="*/ 0 60000 65536"/>
                  <a:gd name="T7" fmla="*/ 0 60000 65536"/>
                  <a:gd name="T8" fmla="*/ 0 60000 65536"/>
                  <a:gd name="T9" fmla="*/ 0 w 1"/>
                  <a:gd name="T10" fmla="*/ 0 h 1"/>
                  <a:gd name="T11" fmla="*/ 1 w 1"/>
                  <a:gd name="T12" fmla="*/ 1 h 1"/>
                </a:gdLst>
                <a:ahLst/>
                <a:cxnLst>
                  <a:cxn ang="T6">
                    <a:pos x="T0" y="T1"/>
                  </a:cxn>
                  <a:cxn ang="T7">
                    <a:pos x="T2" y="T3"/>
                  </a:cxn>
                  <a:cxn ang="T8">
                    <a:pos x="T4" y="T5"/>
                  </a:cxn>
                </a:cxnLst>
                <a:rect l="T9" t="T10" r="T11" b="T12"/>
                <a:pathLst>
                  <a:path w="1" h="1">
                    <a:moveTo>
                      <a:pt x="0" y="0"/>
                    </a:moveTo>
                    <a:lnTo>
                      <a:pt x="0" y="0"/>
                    </a:lnTo>
                    <a:close/>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pPr eaLnBrk="0" fontAlgn="base" hangingPunct="0">
                  <a:spcBef>
                    <a:spcPct val="0"/>
                  </a:spcBef>
                  <a:spcAft>
                    <a:spcPct val="0"/>
                  </a:spcAft>
                </a:pPr>
                <a:endParaRPr lang="en-US">
                  <a:solidFill>
                    <a:prstClr val="black"/>
                  </a:solidFill>
                </a:endParaRPr>
              </a:p>
            </p:txBody>
          </p:sp>
          <p:sp>
            <p:nvSpPr>
              <p:cNvPr id="33969" name="Line 180"/>
              <p:cNvSpPr>
                <a:spLocks noChangeShapeType="1"/>
              </p:cNvSpPr>
              <p:nvPr/>
            </p:nvSpPr>
            <p:spPr bwMode="auto">
              <a:xfrm>
                <a:off x="3101" y="2337"/>
                <a:ext cx="1" cy="4"/>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pPr eaLnBrk="0" fontAlgn="base" hangingPunct="0">
                  <a:spcBef>
                    <a:spcPct val="0"/>
                  </a:spcBef>
                  <a:spcAft>
                    <a:spcPct val="0"/>
                  </a:spcAft>
                </a:pPr>
                <a:endParaRPr lang="en-US">
                  <a:solidFill>
                    <a:prstClr val="black"/>
                  </a:solidFill>
                </a:endParaRPr>
              </a:p>
            </p:txBody>
          </p:sp>
          <p:sp>
            <p:nvSpPr>
              <p:cNvPr id="33970" name="Freeform 181"/>
              <p:cNvSpPr>
                <a:spLocks/>
              </p:cNvSpPr>
              <p:nvPr/>
            </p:nvSpPr>
            <p:spPr bwMode="auto">
              <a:xfrm>
                <a:off x="3105" y="2349"/>
                <a:ext cx="4" cy="4"/>
              </a:xfrm>
              <a:custGeom>
                <a:avLst/>
                <a:gdLst>
                  <a:gd name="T0" fmla="*/ 0 w 4"/>
                  <a:gd name="T1" fmla="*/ 0 h 4"/>
                  <a:gd name="T2" fmla="*/ 4 w 4"/>
                  <a:gd name="T3" fmla="*/ 4 h 4"/>
                  <a:gd name="T4" fmla="*/ 0 w 4"/>
                  <a:gd name="T5" fmla="*/ 0 h 4"/>
                  <a:gd name="T6" fmla="*/ 0 60000 65536"/>
                  <a:gd name="T7" fmla="*/ 0 60000 65536"/>
                  <a:gd name="T8" fmla="*/ 0 60000 65536"/>
                  <a:gd name="T9" fmla="*/ 0 w 4"/>
                  <a:gd name="T10" fmla="*/ 0 h 4"/>
                  <a:gd name="T11" fmla="*/ 4 w 4"/>
                  <a:gd name="T12" fmla="*/ 4 h 4"/>
                </a:gdLst>
                <a:ahLst/>
                <a:cxnLst>
                  <a:cxn ang="T6">
                    <a:pos x="T0" y="T1"/>
                  </a:cxn>
                  <a:cxn ang="T7">
                    <a:pos x="T2" y="T3"/>
                  </a:cxn>
                  <a:cxn ang="T8">
                    <a:pos x="T4" y="T5"/>
                  </a:cxn>
                </a:cxnLst>
                <a:rect l="T9" t="T10" r="T11" b="T12"/>
                <a:pathLst>
                  <a:path w="4" h="4">
                    <a:moveTo>
                      <a:pt x="0" y="0"/>
                    </a:moveTo>
                    <a:lnTo>
                      <a:pt x="4" y="4"/>
                    </a:lnTo>
                    <a:lnTo>
                      <a:pt x="0" y="0"/>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3971" name="Freeform 182"/>
              <p:cNvSpPr>
                <a:spLocks/>
              </p:cNvSpPr>
              <p:nvPr/>
            </p:nvSpPr>
            <p:spPr bwMode="auto">
              <a:xfrm>
                <a:off x="3113" y="2361"/>
                <a:ext cx="1" cy="4"/>
              </a:xfrm>
              <a:custGeom>
                <a:avLst/>
                <a:gdLst>
                  <a:gd name="T0" fmla="*/ 0 w 1"/>
                  <a:gd name="T1" fmla="*/ 0 h 4"/>
                  <a:gd name="T2" fmla="*/ 0 w 1"/>
                  <a:gd name="T3" fmla="*/ 4 h 4"/>
                  <a:gd name="T4" fmla="*/ 0 w 1"/>
                  <a:gd name="T5" fmla="*/ 0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0"/>
                    </a:moveTo>
                    <a:lnTo>
                      <a:pt x="0" y="4"/>
                    </a:lnTo>
                    <a:lnTo>
                      <a:pt x="0" y="0"/>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3972" name="Freeform 183"/>
              <p:cNvSpPr>
                <a:spLocks/>
              </p:cNvSpPr>
              <p:nvPr/>
            </p:nvSpPr>
            <p:spPr bwMode="auto">
              <a:xfrm>
                <a:off x="3117" y="2369"/>
                <a:ext cx="4" cy="4"/>
              </a:xfrm>
              <a:custGeom>
                <a:avLst/>
                <a:gdLst>
                  <a:gd name="T0" fmla="*/ 0 w 4"/>
                  <a:gd name="T1" fmla="*/ 0 h 4"/>
                  <a:gd name="T2" fmla="*/ 4 w 4"/>
                  <a:gd name="T3" fmla="*/ 4 h 4"/>
                  <a:gd name="T4" fmla="*/ 0 w 4"/>
                  <a:gd name="T5" fmla="*/ 0 h 4"/>
                  <a:gd name="T6" fmla="*/ 0 60000 65536"/>
                  <a:gd name="T7" fmla="*/ 0 60000 65536"/>
                  <a:gd name="T8" fmla="*/ 0 60000 65536"/>
                  <a:gd name="T9" fmla="*/ 0 w 4"/>
                  <a:gd name="T10" fmla="*/ 0 h 4"/>
                  <a:gd name="T11" fmla="*/ 4 w 4"/>
                  <a:gd name="T12" fmla="*/ 4 h 4"/>
                </a:gdLst>
                <a:ahLst/>
                <a:cxnLst>
                  <a:cxn ang="T6">
                    <a:pos x="T0" y="T1"/>
                  </a:cxn>
                  <a:cxn ang="T7">
                    <a:pos x="T2" y="T3"/>
                  </a:cxn>
                  <a:cxn ang="T8">
                    <a:pos x="T4" y="T5"/>
                  </a:cxn>
                </a:cxnLst>
                <a:rect l="T9" t="T10" r="T11" b="T12"/>
                <a:pathLst>
                  <a:path w="4" h="4">
                    <a:moveTo>
                      <a:pt x="0" y="0"/>
                    </a:moveTo>
                    <a:lnTo>
                      <a:pt x="4" y="4"/>
                    </a:lnTo>
                    <a:lnTo>
                      <a:pt x="0" y="0"/>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3973" name="Freeform 184"/>
              <p:cNvSpPr>
                <a:spLocks/>
              </p:cNvSpPr>
              <p:nvPr/>
            </p:nvSpPr>
            <p:spPr bwMode="auto">
              <a:xfrm>
                <a:off x="3125" y="2381"/>
                <a:ext cx="4" cy="1"/>
              </a:xfrm>
              <a:custGeom>
                <a:avLst/>
                <a:gdLst>
                  <a:gd name="T0" fmla="*/ 0 w 4"/>
                  <a:gd name="T1" fmla="*/ 0 h 1"/>
                  <a:gd name="T2" fmla="*/ 4 w 4"/>
                  <a:gd name="T3" fmla="*/ 0 h 1"/>
                  <a:gd name="T4" fmla="*/ 0 w 4"/>
                  <a:gd name="T5" fmla="*/ 0 h 1"/>
                  <a:gd name="T6" fmla="*/ 0 60000 65536"/>
                  <a:gd name="T7" fmla="*/ 0 60000 65536"/>
                  <a:gd name="T8" fmla="*/ 0 60000 65536"/>
                  <a:gd name="T9" fmla="*/ 0 w 4"/>
                  <a:gd name="T10" fmla="*/ 0 h 1"/>
                  <a:gd name="T11" fmla="*/ 4 w 4"/>
                  <a:gd name="T12" fmla="*/ 1 h 1"/>
                </a:gdLst>
                <a:ahLst/>
                <a:cxnLst>
                  <a:cxn ang="T6">
                    <a:pos x="T0" y="T1"/>
                  </a:cxn>
                  <a:cxn ang="T7">
                    <a:pos x="T2" y="T3"/>
                  </a:cxn>
                  <a:cxn ang="T8">
                    <a:pos x="T4" y="T5"/>
                  </a:cxn>
                </a:cxnLst>
                <a:rect l="T9" t="T10" r="T11" b="T12"/>
                <a:pathLst>
                  <a:path w="4" h="1">
                    <a:moveTo>
                      <a:pt x="0" y="0"/>
                    </a:moveTo>
                    <a:lnTo>
                      <a:pt x="4" y="0"/>
                    </a:lnTo>
                    <a:lnTo>
                      <a:pt x="0" y="0"/>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3974" name="Freeform 185"/>
              <p:cNvSpPr>
                <a:spLocks/>
              </p:cNvSpPr>
              <p:nvPr/>
            </p:nvSpPr>
            <p:spPr bwMode="auto">
              <a:xfrm>
                <a:off x="3133" y="2389"/>
                <a:ext cx="4" cy="4"/>
              </a:xfrm>
              <a:custGeom>
                <a:avLst/>
                <a:gdLst>
                  <a:gd name="T0" fmla="*/ 0 w 4"/>
                  <a:gd name="T1" fmla="*/ 0 h 4"/>
                  <a:gd name="T2" fmla="*/ 4 w 4"/>
                  <a:gd name="T3" fmla="*/ 4 h 4"/>
                  <a:gd name="T4" fmla="*/ 0 w 4"/>
                  <a:gd name="T5" fmla="*/ 0 h 4"/>
                  <a:gd name="T6" fmla="*/ 0 60000 65536"/>
                  <a:gd name="T7" fmla="*/ 0 60000 65536"/>
                  <a:gd name="T8" fmla="*/ 0 60000 65536"/>
                  <a:gd name="T9" fmla="*/ 0 w 4"/>
                  <a:gd name="T10" fmla="*/ 0 h 4"/>
                  <a:gd name="T11" fmla="*/ 4 w 4"/>
                  <a:gd name="T12" fmla="*/ 4 h 4"/>
                </a:gdLst>
                <a:ahLst/>
                <a:cxnLst>
                  <a:cxn ang="T6">
                    <a:pos x="T0" y="T1"/>
                  </a:cxn>
                  <a:cxn ang="T7">
                    <a:pos x="T2" y="T3"/>
                  </a:cxn>
                  <a:cxn ang="T8">
                    <a:pos x="T4" y="T5"/>
                  </a:cxn>
                </a:cxnLst>
                <a:rect l="T9" t="T10" r="T11" b="T12"/>
                <a:pathLst>
                  <a:path w="4" h="4">
                    <a:moveTo>
                      <a:pt x="0" y="0"/>
                    </a:moveTo>
                    <a:lnTo>
                      <a:pt x="4" y="4"/>
                    </a:lnTo>
                    <a:lnTo>
                      <a:pt x="0" y="0"/>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3975" name="Line 186"/>
              <p:cNvSpPr>
                <a:spLocks noChangeShapeType="1"/>
              </p:cNvSpPr>
              <p:nvPr/>
            </p:nvSpPr>
            <p:spPr bwMode="auto">
              <a:xfrm>
                <a:off x="3141" y="2401"/>
                <a:ext cx="1" cy="1"/>
              </a:xfrm>
              <a:prstGeom prst="line">
                <a:avLst/>
              </a:prstGeom>
              <a:noFill/>
              <a:ln>
                <a:noFill/>
              </a:ln>
              <a:extLst>
                <a:ext uri="{909E8E84-426E-40DD-AFC4-6F175D3DCCD1}">
                  <a14:hiddenFill xmlns:a14="http://schemas.microsoft.com/office/drawing/2010/main" xmlns="">
                    <a:noFill/>
                  </a14:hiddenFill>
                </a:ext>
                <a:ext uri="{91240B29-F687-4F45-9708-019B960494DF}">
                  <a14:hiddenLine xmlns:a14="http://schemas.microsoft.com/office/drawing/2010/main" xmlns="" w="9525">
                    <a:solidFill>
                      <a:srgbClr val="000000"/>
                    </a:solidFill>
                    <a:round/>
                    <a:headEnd/>
                    <a:tailEnd/>
                  </a14:hiddenLine>
                </a:ext>
              </a:extLst>
            </p:spPr>
            <p:txBody>
              <a:bodyPr/>
              <a:lstStyle/>
              <a:p>
                <a:pPr eaLnBrk="0" fontAlgn="base" hangingPunct="0">
                  <a:spcBef>
                    <a:spcPct val="0"/>
                  </a:spcBef>
                  <a:spcAft>
                    <a:spcPct val="0"/>
                  </a:spcAft>
                </a:pPr>
                <a:endParaRPr lang="en-US">
                  <a:solidFill>
                    <a:prstClr val="black"/>
                  </a:solidFill>
                </a:endParaRPr>
              </a:p>
            </p:txBody>
          </p:sp>
          <p:sp>
            <p:nvSpPr>
              <p:cNvPr id="33976" name="Freeform 187"/>
              <p:cNvSpPr>
                <a:spLocks/>
              </p:cNvSpPr>
              <p:nvPr/>
            </p:nvSpPr>
            <p:spPr bwMode="auto">
              <a:xfrm>
                <a:off x="3145" y="2409"/>
                <a:ext cx="4" cy="4"/>
              </a:xfrm>
              <a:custGeom>
                <a:avLst/>
                <a:gdLst>
                  <a:gd name="T0" fmla="*/ 0 w 4"/>
                  <a:gd name="T1" fmla="*/ 0 h 4"/>
                  <a:gd name="T2" fmla="*/ 4 w 4"/>
                  <a:gd name="T3" fmla="*/ 4 h 4"/>
                  <a:gd name="T4" fmla="*/ 0 w 4"/>
                  <a:gd name="T5" fmla="*/ 0 h 4"/>
                  <a:gd name="T6" fmla="*/ 0 60000 65536"/>
                  <a:gd name="T7" fmla="*/ 0 60000 65536"/>
                  <a:gd name="T8" fmla="*/ 0 60000 65536"/>
                  <a:gd name="T9" fmla="*/ 0 w 4"/>
                  <a:gd name="T10" fmla="*/ 0 h 4"/>
                  <a:gd name="T11" fmla="*/ 4 w 4"/>
                  <a:gd name="T12" fmla="*/ 4 h 4"/>
                </a:gdLst>
                <a:ahLst/>
                <a:cxnLst>
                  <a:cxn ang="T6">
                    <a:pos x="T0" y="T1"/>
                  </a:cxn>
                  <a:cxn ang="T7">
                    <a:pos x="T2" y="T3"/>
                  </a:cxn>
                  <a:cxn ang="T8">
                    <a:pos x="T4" y="T5"/>
                  </a:cxn>
                </a:cxnLst>
                <a:rect l="T9" t="T10" r="T11" b="T12"/>
                <a:pathLst>
                  <a:path w="4" h="4">
                    <a:moveTo>
                      <a:pt x="0" y="0"/>
                    </a:moveTo>
                    <a:lnTo>
                      <a:pt x="4" y="4"/>
                    </a:lnTo>
                    <a:lnTo>
                      <a:pt x="0" y="0"/>
                    </a:lnTo>
                    <a:close/>
                  </a:path>
                </a:pathLst>
              </a:custGeom>
              <a:solidFill>
                <a:srgbClr val="E74F43"/>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eaLnBrk="0" fontAlgn="base" hangingPunct="0">
                  <a:spcBef>
                    <a:spcPct val="0"/>
                  </a:spcBef>
                  <a:spcAft>
                    <a:spcPct val="0"/>
                  </a:spcAft>
                </a:pPr>
                <a:endParaRPr lang="en-US">
                  <a:solidFill>
                    <a:prstClr val="black"/>
                  </a:solidFill>
                </a:endParaRPr>
              </a:p>
            </p:txBody>
          </p:sp>
          <p:sp>
            <p:nvSpPr>
              <p:cNvPr id="33977" name="Freeform 188"/>
              <p:cNvSpPr>
                <a:spLocks/>
              </p:cNvSpPr>
              <p:nvPr/>
            </p:nvSpPr>
            <p:spPr bwMode="auto">
              <a:xfrm>
                <a:off x="3141" y="2401"/>
                <a:ext cx="1" cy="1"/>
              </a:xfrm>
              <a:custGeom>
                <a:avLst/>
                <a:gdLst>
                  <a:gd name="T0" fmla="*/ 0 w 1"/>
                  <a:gd name="T1" fmla="*/ 0 h 1"/>
                  <a:gd name="T2" fmla="*/ 0 w 1"/>
                  <a:gd name="T3" fmla="*/ 0 h 1"/>
                  <a:gd name="T4" fmla="*/ 0 w 1"/>
                  <a:gd name="T5" fmla="*/ 0 h 1"/>
                  <a:gd name="T6" fmla="*/ 0 60000 65536"/>
                  <a:gd name="T7" fmla="*/ 0 60000 65536"/>
                  <a:gd name="T8" fmla="*/ 0 60000 65536"/>
                  <a:gd name="T9" fmla="*/ 0 w 1"/>
                  <a:gd name="T10" fmla="*/ 0 h 1"/>
                  <a:gd name="T11" fmla="*/ 1 w 1"/>
                  <a:gd name="T12" fmla="*/ 1 h 1"/>
                </a:gdLst>
                <a:ahLst/>
                <a:cxnLst>
                  <a:cxn ang="T6">
                    <a:pos x="T0" y="T1"/>
                  </a:cxn>
                  <a:cxn ang="T7">
                    <a:pos x="T2" y="T3"/>
                  </a:cxn>
                  <a:cxn ang="T8">
                    <a:pos x="T4" y="T5"/>
                  </a:cxn>
                </a:cxnLst>
                <a:rect l="T9" t="T10" r="T11" b="T12"/>
                <a:pathLst>
                  <a:path w="1" h="1">
                    <a:moveTo>
                      <a:pt x="0" y="0"/>
                    </a:moveTo>
                    <a:lnTo>
                      <a:pt x="0" y="0"/>
                    </a:lnTo>
                    <a:close/>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pPr eaLnBrk="0" fontAlgn="base" hangingPunct="0">
                  <a:spcBef>
                    <a:spcPct val="0"/>
                  </a:spcBef>
                  <a:spcAft>
                    <a:spcPct val="0"/>
                  </a:spcAft>
                </a:pPr>
                <a:endParaRPr lang="en-US">
                  <a:solidFill>
                    <a:prstClr val="black"/>
                  </a:solidFill>
                </a:endParaRPr>
              </a:p>
            </p:txBody>
          </p:sp>
          <p:sp>
            <p:nvSpPr>
              <p:cNvPr id="33978" name="Line 189"/>
              <p:cNvSpPr>
                <a:spLocks noChangeShapeType="1"/>
              </p:cNvSpPr>
              <p:nvPr/>
            </p:nvSpPr>
            <p:spPr bwMode="auto">
              <a:xfrm>
                <a:off x="3145" y="2409"/>
                <a:ext cx="4" cy="4"/>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pPr eaLnBrk="0" fontAlgn="base" hangingPunct="0">
                  <a:spcBef>
                    <a:spcPct val="0"/>
                  </a:spcBef>
                  <a:spcAft>
                    <a:spcPct val="0"/>
                  </a:spcAft>
                </a:pPr>
                <a:endParaRPr lang="en-US">
                  <a:solidFill>
                    <a:prstClr val="black"/>
                  </a:solidFill>
                </a:endParaRPr>
              </a:p>
            </p:txBody>
          </p:sp>
          <p:sp>
            <p:nvSpPr>
              <p:cNvPr id="33979" name="Freeform 190"/>
              <p:cNvSpPr>
                <a:spLocks/>
              </p:cNvSpPr>
              <p:nvPr/>
            </p:nvSpPr>
            <p:spPr bwMode="auto">
              <a:xfrm>
                <a:off x="3153" y="2417"/>
                <a:ext cx="4" cy="4"/>
              </a:xfrm>
              <a:custGeom>
                <a:avLst/>
                <a:gdLst>
                  <a:gd name="T0" fmla="*/ 0 w 4"/>
                  <a:gd name="T1" fmla="*/ 0 h 4"/>
                  <a:gd name="T2" fmla="*/ 4 w 4"/>
                  <a:gd name="T3" fmla="*/ 4 h 4"/>
                  <a:gd name="T4" fmla="*/ 0 w 4"/>
                  <a:gd name="T5" fmla="*/ 0 h 4"/>
                  <a:gd name="T6" fmla="*/ 0 60000 65536"/>
                  <a:gd name="T7" fmla="*/ 0 60000 65536"/>
                  <a:gd name="T8" fmla="*/ 0 60000 65536"/>
                  <a:gd name="T9" fmla="*/ 0 w 4"/>
                  <a:gd name="T10" fmla="*/ 0 h 4"/>
                  <a:gd name="T11" fmla="*/ 4 w 4"/>
                  <a:gd name="T12" fmla="*/ 4 h 4"/>
                </a:gdLst>
                <a:ahLst/>
                <a:cxnLst>
                  <a:cxn ang="T6">
                    <a:pos x="T0" y="T1"/>
                  </a:cxn>
                  <a:cxn ang="T7">
                    <a:pos x="T2" y="T3"/>
                  </a:cxn>
                  <a:cxn ang="T8">
                    <a:pos x="T4" y="T5"/>
                  </a:cxn>
                </a:cxnLst>
                <a:rect l="T9" t="T10" r="T11" b="T12"/>
                <a:pathLst>
                  <a:path w="4" h="4">
                    <a:moveTo>
                      <a:pt x="0" y="0"/>
                    </a:moveTo>
                    <a:lnTo>
                      <a:pt x="4" y="4"/>
                    </a:lnTo>
                    <a:lnTo>
                      <a:pt x="0" y="0"/>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3980" name="Freeform 191"/>
              <p:cNvSpPr>
                <a:spLocks/>
              </p:cNvSpPr>
              <p:nvPr/>
            </p:nvSpPr>
            <p:spPr bwMode="auto">
              <a:xfrm>
                <a:off x="3161" y="2429"/>
                <a:ext cx="1" cy="4"/>
              </a:xfrm>
              <a:custGeom>
                <a:avLst/>
                <a:gdLst>
                  <a:gd name="T0" fmla="*/ 0 w 1"/>
                  <a:gd name="T1" fmla="*/ 0 h 4"/>
                  <a:gd name="T2" fmla="*/ 0 w 1"/>
                  <a:gd name="T3" fmla="*/ 4 h 4"/>
                  <a:gd name="T4" fmla="*/ 0 w 1"/>
                  <a:gd name="T5" fmla="*/ 0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0"/>
                    </a:moveTo>
                    <a:lnTo>
                      <a:pt x="0" y="4"/>
                    </a:lnTo>
                    <a:lnTo>
                      <a:pt x="0" y="0"/>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3981" name="Freeform 192"/>
              <p:cNvSpPr>
                <a:spLocks/>
              </p:cNvSpPr>
              <p:nvPr/>
            </p:nvSpPr>
            <p:spPr bwMode="auto">
              <a:xfrm>
                <a:off x="3165" y="2437"/>
                <a:ext cx="4" cy="4"/>
              </a:xfrm>
              <a:custGeom>
                <a:avLst/>
                <a:gdLst>
                  <a:gd name="T0" fmla="*/ 0 w 4"/>
                  <a:gd name="T1" fmla="*/ 0 h 4"/>
                  <a:gd name="T2" fmla="*/ 4 w 4"/>
                  <a:gd name="T3" fmla="*/ 4 h 4"/>
                  <a:gd name="T4" fmla="*/ 0 w 4"/>
                  <a:gd name="T5" fmla="*/ 0 h 4"/>
                  <a:gd name="T6" fmla="*/ 0 60000 65536"/>
                  <a:gd name="T7" fmla="*/ 0 60000 65536"/>
                  <a:gd name="T8" fmla="*/ 0 60000 65536"/>
                  <a:gd name="T9" fmla="*/ 0 w 4"/>
                  <a:gd name="T10" fmla="*/ 0 h 4"/>
                  <a:gd name="T11" fmla="*/ 4 w 4"/>
                  <a:gd name="T12" fmla="*/ 4 h 4"/>
                </a:gdLst>
                <a:ahLst/>
                <a:cxnLst>
                  <a:cxn ang="T6">
                    <a:pos x="T0" y="T1"/>
                  </a:cxn>
                  <a:cxn ang="T7">
                    <a:pos x="T2" y="T3"/>
                  </a:cxn>
                  <a:cxn ang="T8">
                    <a:pos x="T4" y="T5"/>
                  </a:cxn>
                </a:cxnLst>
                <a:rect l="T9" t="T10" r="T11" b="T12"/>
                <a:pathLst>
                  <a:path w="4" h="4">
                    <a:moveTo>
                      <a:pt x="0" y="0"/>
                    </a:moveTo>
                    <a:lnTo>
                      <a:pt x="4" y="4"/>
                    </a:lnTo>
                    <a:lnTo>
                      <a:pt x="0" y="0"/>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3982" name="Freeform 193"/>
              <p:cNvSpPr>
                <a:spLocks/>
              </p:cNvSpPr>
              <p:nvPr/>
            </p:nvSpPr>
            <p:spPr bwMode="auto">
              <a:xfrm>
                <a:off x="3173" y="2449"/>
                <a:ext cx="4" cy="4"/>
              </a:xfrm>
              <a:custGeom>
                <a:avLst/>
                <a:gdLst>
                  <a:gd name="T0" fmla="*/ 0 w 4"/>
                  <a:gd name="T1" fmla="*/ 0 h 4"/>
                  <a:gd name="T2" fmla="*/ 4 w 4"/>
                  <a:gd name="T3" fmla="*/ 4 h 4"/>
                  <a:gd name="T4" fmla="*/ 0 w 4"/>
                  <a:gd name="T5" fmla="*/ 0 h 4"/>
                  <a:gd name="T6" fmla="*/ 0 60000 65536"/>
                  <a:gd name="T7" fmla="*/ 0 60000 65536"/>
                  <a:gd name="T8" fmla="*/ 0 60000 65536"/>
                  <a:gd name="T9" fmla="*/ 0 w 4"/>
                  <a:gd name="T10" fmla="*/ 0 h 4"/>
                  <a:gd name="T11" fmla="*/ 4 w 4"/>
                  <a:gd name="T12" fmla="*/ 4 h 4"/>
                </a:gdLst>
                <a:ahLst/>
                <a:cxnLst>
                  <a:cxn ang="T6">
                    <a:pos x="T0" y="T1"/>
                  </a:cxn>
                  <a:cxn ang="T7">
                    <a:pos x="T2" y="T3"/>
                  </a:cxn>
                  <a:cxn ang="T8">
                    <a:pos x="T4" y="T5"/>
                  </a:cxn>
                </a:cxnLst>
                <a:rect l="T9" t="T10" r="T11" b="T12"/>
                <a:pathLst>
                  <a:path w="4" h="4">
                    <a:moveTo>
                      <a:pt x="0" y="0"/>
                    </a:moveTo>
                    <a:lnTo>
                      <a:pt x="4" y="4"/>
                    </a:lnTo>
                    <a:lnTo>
                      <a:pt x="0" y="0"/>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3983" name="Freeform 194"/>
              <p:cNvSpPr>
                <a:spLocks/>
              </p:cNvSpPr>
              <p:nvPr/>
            </p:nvSpPr>
            <p:spPr bwMode="auto">
              <a:xfrm>
                <a:off x="3181" y="2457"/>
                <a:ext cx="1" cy="4"/>
              </a:xfrm>
              <a:custGeom>
                <a:avLst/>
                <a:gdLst>
                  <a:gd name="T0" fmla="*/ 0 w 1"/>
                  <a:gd name="T1" fmla="*/ 0 h 4"/>
                  <a:gd name="T2" fmla="*/ 0 w 1"/>
                  <a:gd name="T3" fmla="*/ 4 h 4"/>
                  <a:gd name="T4" fmla="*/ 0 w 1"/>
                  <a:gd name="T5" fmla="*/ 0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0"/>
                    </a:moveTo>
                    <a:lnTo>
                      <a:pt x="0" y="4"/>
                    </a:lnTo>
                    <a:lnTo>
                      <a:pt x="0" y="0"/>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3984" name="Freeform 195"/>
              <p:cNvSpPr>
                <a:spLocks/>
              </p:cNvSpPr>
              <p:nvPr/>
            </p:nvSpPr>
            <p:spPr bwMode="auto">
              <a:xfrm>
                <a:off x="3189" y="2469"/>
                <a:ext cx="1" cy="4"/>
              </a:xfrm>
              <a:custGeom>
                <a:avLst/>
                <a:gdLst>
                  <a:gd name="T0" fmla="*/ 0 w 1"/>
                  <a:gd name="T1" fmla="*/ 0 h 4"/>
                  <a:gd name="T2" fmla="*/ 0 w 1"/>
                  <a:gd name="T3" fmla="*/ 4 h 4"/>
                  <a:gd name="T4" fmla="*/ 0 w 1"/>
                  <a:gd name="T5" fmla="*/ 0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0"/>
                    </a:moveTo>
                    <a:lnTo>
                      <a:pt x="0" y="4"/>
                    </a:lnTo>
                    <a:lnTo>
                      <a:pt x="0" y="0"/>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3985" name="Freeform 196"/>
              <p:cNvSpPr>
                <a:spLocks/>
              </p:cNvSpPr>
              <p:nvPr/>
            </p:nvSpPr>
            <p:spPr bwMode="auto">
              <a:xfrm>
                <a:off x="3193" y="2477"/>
                <a:ext cx="4" cy="4"/>
              </a:xfrm>
              <a:custGeom>
                <a:avLst/>
                <a:gdLst>
                  <a:gd name="T0" fmla="*/ 0 w 4"/>
                  <a:gd name="T1" fmla="*/ 0 h 4"/>
                  <a:gd name="T2" fmla="*/ 4 w 4"/>
                  <a:gd name="T3" fmla="*/ 4 h 4"/>
                  <a:gd name="T4" fmla="*/ 0 w 4"/>
                  <a:gd name="T5" fmla="*/ 0 h 4"/>
                  <a:gd name="T6" fmla="*/ 0 60000 65536"/>
                  <a:gd name="T7" fmla="*/ 0 60000 65536"/>
                  <a:gd name="T8" fmla="*/ 0 60000 65536"/>
                  <a:gd name="T9" fmla="*/ 0 w 4"/>
                  <a:gd name="T10" fmla="*/ 0 h 4"/>
                  <a:gd name="T11" fmla="*/ 4 w 4"/>
                  <a:gd name="T12" fmla="*/ 4 h 4"/>
                </a:gdLst>
                <a:ahLst/>
                <a:cxnLst>
                  <a:cxn ang="T6">
                    <a:pos x="T0" y="T1"/>
                  </a:cxn>
                  <a:cxn ang="T7">
                    <a:pos x="T2" y="T3"/>
                  </a:cxn>
                  <a:cxn ang="T8">
                    <a:pos x="T4" y="T5"/>
                  </a:cxn>
                </a:cxnLst>
                <a:rect l="T9" t="T10" r="T11" b="T12"/>
                <a:pathLst>
                  <a:path w="4" h="4">
                    <a:moveTo>
                      <a:pt x="0" y="0"/>
                    </a:moveTo>
                    <a:lnTo>
                      <a:pt x="4" y="4"/>
                    </a:lnTo>
                    <a:lnTo>
                      <a:pt x="0" y="0"/>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3986" name="Freeform 197"/>
              <p:cNvSpPr>
                <a:spLocks/>
              </p:cNvSpPr>
              <p:nvPr/>
            </p:nvSpPr>
            <p:spPr bwMode="auto">
              <a:xfrm>
                <a:off x="3201" y="2489"/>
                <a:ext cx="4" cy="4"/>
              </a:xfrm>
              <a:custGeom>
                <a:avLst/>
                <a:gdLst>
                  <a:gd name="T0" fmla="*/ 0 w 4"/>
                  <a:gd name="T1" fmla="*/ 0 h 4"/>
                  <a:gd name="T2" fmla="*/ 4 w 4"/>
                  <a:gd name="T3" fmla="*/ 4 h 4"/>
                  <a:gd name="T4" fmla="*/ 0 w 4"/>
                  <a:gd name="T5" fmla="*/ 0 h 4"/>
                  <a:gd name="T6" fmla="*/ 0 60000 65536"/>
                  <a:gd name="T7" fmla="*/ 0 60000 65536"/>
                  <a:gd name="T8" fmla="*/ 0 60000 65536"/>
                  <a:gd name="T9" fmla="*/ 0 w 4"/>
                  <a:gd name="T10" fmla="*/ 0 h 4"/>
                  <a:gd name="T11" fmla="*/ 4 w 4"/>
                  <a:gd name="T12" fmla="*/ 4 h 4"/>
                </a:gdLst>
                <a:ahLst/>
                <a:cxnLst>
                  <a:cxn ang="T6">
                    <a:pos x="T0" y="T1"/>
                  </a:cxn>
                  <a:cxn ang="T7">
                    <a:pos x="T2" y="T3"/>
                  </a:cxn>
                  <a:cxn ang="T8">
                    <a:pos x="T4" y="T5"/>
                  </a:cxn>
                </a:cxnLst>
                <a:rect l="T9" t="T10" r="T11" b="T12"/>
                <a:pathLst>
                  <a:path w="4" h="4">
                    <a:moveTo>
                      <a:pt x="0" y="0"/>
                    </a:moveTo>
                    <a:lnTo>
                      <a:pt x="4" y="4"/>
                    </a:lnTo>
                    <a:lnTo>
                      <a:pt x="0" y="0"/>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3987" name="Freeform 198"/>
              <p:cNvSpPr>
                <a:spLocks/>
              </p:cNvSpPr>
              <p:nvPr/>
            </p:nvSpPr>
            <p:spPr bwMode="auto">
              <a:xfrm>
                <a:off x="3209" y="2497"/>
                <a:ext cx="1" cy="4"/>
              </a:xfrm>
              <a:custGeom>
                <a:avLst/>
                <a:gdLst>
                  <a:gd name="T0" fmla="*/ 0 w 1"/>
                  <a:gd name="T1" fmla="*/ 0 h 4"/>
                  <a:gd name="T2" fmla="*/ 0 w 1"/>
                  <a:gd name="T3" fmla="*/ 4 h 4"/>
                  <a:gd name="T4" fmla="*/ 0 w 1"/>
                  <a:gd name="T5" fmla="*/ 0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0"/>
                    </a:moveTo>
                    <a:lnTo>
                      <a:pt x="0" y="4"/>
                    </a:lnTo>
                    <a:lnTo>
                      <a:pt x="0" y="0"/>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3988" name="Freeform 199"/>
              <p:cNvSpPr>
                <a:spLocks/>
              </p:cNvSpPr>
              <p:nvPr/>
            </p:nvSpPr>
            <p:spPr bwMode="auto">
              <a:xfrm>
                <a:off x="3213" y="2509"/>
                <a:ext cx="1" cy="4"/>
              </a:xfrm>
              <a:custGeom>
                <a:avLst/>
                <a:gdLst>
                  <a:gd name="T0" fmla="*/ 0 w 1"/>
                  <a:gd name="T1" fmla="*/ 0 h 4"/>
                  <a:gd name="T2" fmla="*/ 0 w 1"/>
                  <a:gd name="T3" fmla="*/ 4 h 4"/>
                  <a:gd name="T4" fmla="*/ 0 w 1"/>
                  <a:gd name="T5" fmla="*/ 0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0"/>
                    </a:moveTo>
                    <a:lnTo>
                      <a:pt x="0" y="4"/>
                    </a:lnTo>
                    <a:lnTo>
                      <a:pt x="0" y="0"/>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3989" name="Freeform 200"/>
              <p:cNvSpPr>
                <a:spLocks/>
              </p:cNvSpPr>
              <p:nvPr/>
            </p:nvSpPr>
            <p:spPr bwMode="auto">
              <a:xfrm>
                <a:off x="3217" y="2521"/>
                <a:ext cx="1" cy="4"/>
              </a:xfrm>
              <a:custGeom>
                <a:avLst/>
                <a:gdLst>
                  <a:gd name="T0" fmla="*/ 0 w 1"/>
                  <a:gd name="T1" fmla="*/ 0 h 4"/>
                  <a:gd name="T2" fmla="*/ 0 w 1"/>
                  <a:gd name="T3" fmla="*/ 4 h 4"/>
                  <a:gd name="T4" fmla="*/ 0 w 1"/>
                  <a:gd name="T5" fmla="*/ 0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0"/>
                    </a:moveTo>
                    <a:lnTo>
                      <a:pt x="0" y="4"/>
                    </a:lnTo>
                    <a:lnTo>
                      <a:pt x="0" y="0"/>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3990" name="Freeform 201"/>
              <p:cNvSpPr>
                <a:spLocks/>
              </p:cNvSpPr>
              <p:nvPr/>
            </p:nvSpPr>
            <p:spPr bwMode="auto">
              <a:xfrm>
                <a:off x="3221" y="2533"/>
                <a:ext cx="4" cy="1"/>
              </a:xfrm>
              <a:custGeom>
                <a:avLst/>
                <a:gdLst>
                  <a:gd name="T0" fmla="*/ 0 w 4"/>
                  <a:gd name="T1" fmla="*/ 0 h 1"/>
                  <a:gd name="T2" fmla="*/ 4 w 4"/>
                  <a:gd name="T3" fmla="*/ 0 h 1"/>
                  <a:gd name="T4" fmla="*/ 0 w 4"/>
                  <a:gd name="T5" fmla="*/ 0 h 1"/>
                  <a:gd name="T6" fmla="*/ 0 60000 65536"/>
                  <a:gd name="T7" fmla="*/ 0 60000 65536"/>
                  <a:gd name="T8" fmla="*/ 0 60000 65536"/>
                  <a:gd name="T9" fmla="*/ 0 w 4"/>
                  <a:gd name="T10" fmla="*/ 0 h 1"/>
                  <a:gd name="T11" fmla="*/ 4 w 4"/>
                  <a:gd name="T12" fmla="*/ 1 h 1"/>
                </a:gdLst>
                <a:ahLst/>
                <a:cxnLst>
                  <a:cxn ang="T6">
                    <a:pos x="T0" y="T1"/>
                  </a:cxn>
                  <a:cxn ang="T7">
                    <a:pos x="T2" y="T3"/>
                  </a:cxn>
                  <a:cxn ang="T8">
                    <a:pos x="T4" y="T5"/>
                  </a:cxn>
                </a:cxnLst>
                <a:rect l="T9" t="T10" r="T11" b="T12"/>
                <a:pathLst>
                  <a:path w="4" h="1">
                    <a:moveTo>
                      <a:pt x="0" y="0"/>
                    </a:moveTo>
                    <a:lnTo>
                      <a:pt x="4" y="0"/>
                    </a:lnTo>
                    <a:lnTo>
                      <a:pt x="0" y="0"/>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3991" name="Freeform 202"/>
              <p:cNvSpPr>
                <a:spLocks/>
              </p:cNvSpPr>
              <p:nvPr/>
            </p:nvSpPr>
            <p:spPr bwMode="auto">
              <a:xfrm>
                <a:off x="3225" y="2541"/>
                <a:ext cx="4" cy="4"/>
              </a:xfrm>
              <a:custGeom>
                <a:avLst/>
                <a:gdLst>
                  <a:gd name="T0" fmla="*/ 0 w 4"/>
                  <a:gd name="T1" fmla="*/ 0 h 4"/>
                  <a:gd name="T2" fmla="*/ 4 w 4"/>
                  <a:gd name="T3" fmla="*/ 4 h 4"/>
                  <a:gd name="T4" fmla="*/ 0 w 4"/>
                  <a:gd name="T5" fmla="*/ 0 h 4"/>
                  <a:gd name="T6" fmla="*/ 0 60000 65536"/>
                  <a:gd name="T7" fmla="*/ 0 60000 65536"/>
                  <a:gd name="T8" fmla="*/ 0 60000 65536"/>
                  <a:gd name="T9" fmla="*/ 0 w 4"/>
                  <a:gd name="T10" fmla="*/ 0 h 4"/>
                  <a:gd name="T11" fmla="*/ 4 w 4"/>
                  <a:gd name="T12" fmla="*/ 4 h 4"/>
                </a:gdLst>
                <a:ahLst/>
                <a:cxnLst>
                  <a:cxn ang="T6">
                    <a:pos x="T0" y="T1"/>
                  </a:cxn>
                  <a:cxn ang="T7">
                    <a:pos x="T2" y="T3"/>
                  </a:cxn>
                  <a:cxn ang="T8">
                    <a:pos x="T4" y="T5"/>
                  </a:cxn>
                </a:cxnLst>
                <a:rect l="T9" t="T10" r="T11" b="T12"/>
                <a:pathLst>
                  <a:path w="4" h="4">
                    <a:moveTo>
                      <a:pt x="0" y="0"/>
                    </a:moveTo>
                    <a:lnTo>
                      <a:pt x="4" y="4"/>
                    </a:lnTo>
                    <a:lnTo>
                      <a:pt x="0" y="0"/>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3992" name="Freeform 203"/>
              <p:cNvSpPr>
                <a:spLocks/>
              </p:cNvSpPr>
              <p:nvPr/>
            </p:nvSpPr>
            <p:spPr bwMode="auto">
              <a:xfrm>
                <a:off x="3229" y="2553"/>
                <a:ext cx="4" cy="4"/>
              </a:xfrm>
              <a:custGeom>
                <a:avLst/>
                <a:gdLst>
                  <a:gd name="T0" fmla="*/ 0 w 4"/>
                  <a:gd name="T1" fmla="*/ 0 h 4"/>
                  <a:gd name="T2" fmla="*/ 4 w 4"/>
                  <a:gd name="T3" fmla="*/ 4 h 4"/>
                  <a:gd name="T4" fmla="*/ 0 w 4"/>
                  <a:gd name="T5" fmla="*/ 0 h 4"/>
                  <a:gd name="T6" fmla="*/ 0 60000 65536"/>
                  <a:gd name="T7" fmla="*/ 0 60000 65536"/>
                  <a:gd name="T8" fmla="*/ 0 60000 65536"/>
                  <a:gd name="T9" fmla="*/ 0 w 4"/>
                  <a:gd name="T10" fmla="*/ 0 h 4"/>
                  <a:gd name="T11" fmla="*/ 4 w 4"/>
                  <a:gd name="T12" fmla="*/ 4 h 4"/>
                </a:gdLst>
                <a:ahLst/>
                <a:cxnLst>
                  <a:cxn ang="T6">
                    <a:pos x="T0" y="T1"/>
                  </a:cxn>
                  <a:cxn ang="T7">
                    <a:pos x="T2" y="T3"/>
                  </a:cxn>
                  <a:cxn ang="T8">
                    <a:pos x="T4" y="T5"/>
                  </a:cxn>
                </a:cxnLst>
                <a:rect l="T9" t="T10" r="T11" b="T12"/>
                <a:pathLst>
                  <a:path w="4" h="4">
                    <a:moveTo>
                      <a:pt x="0" y="0"/>
                    </a:moveTo>
                    <a:lnTo>
                      <a:pt x="4" y="4"/>
                    </a:lnTo>
                    <a:lnTo>
                      <a:pt x="0" y="0"/>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3993" name="Freeform 204"/>
              <p:cNvSpPr>
                <a:spLocks/>
              </p:cNvSpPr>
              <p:nvPr/>
            </p:nvSpPr>
            <p:spPr bwMode="auto">
              <a:xfrm>
                <a:off x="3237" y="2565"/>
                <a:ext cx="1" cy="4"/>
              </a:xfrm>
              <a:custGeom>
                <a:avLst/>
                <a:gdLst>
                  <a:gd name="T0" fmla="*/ 0 w 1"/>
                  <a:gd name="T1" fmla="*/ 0 h 4"/>
                  <a:gd name="T2" fmla="*/ 0 w 1"/>
                  <a:gd name="T3" fmla="*/ 4 h 4"/>
                  <a:gd name="T4" fmla="*/ 0 w 1"/>
                  <a:gd name="T5" fmla="*/ 0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0"/>
                    </a:moveTo>
                    <a:lnTo>
                      <a:pt x="0" y="4"/>
                    </a:lnTo>
                    <a:lnTo>
                      <a:pt x="0" y="0"/>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3994" name="Freeform 205"/>
              <p:cNvSpPr>
                <a:spLocks/>
              </p:cNvSpPr>
              <p:nvPr/>
            </p:nvSpPr>
            <p:spPr bwMode="auto">
              <a:xfrm>
                <a:off x="3241" y="2577"/>
                <a:ext cx="1" cy="4"/>
              </a:xfrm>
              <a:custGeom>
                <a:avLst/>
                <a:gdLst>
                  <a:gd name="T0" fmla="*/ 0 w 1"/>
                  <a:gd name="T1" fmla="*/ 0 h 4"/>
                  <a:gd name="T2" fmla="*/ 0 w 1"/>
                  <a:gd name="T3" fmla="*/ 4 h 4"/>
                  <a:gd name="T4" fmla="*/ 0 w 1"/>
                  <a:gd name="T5" fmla="*/ 0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0"/>
                    </a:moveTo>
                    <a:lnTo>
                      <a:pt x="0" y="4"/>
                    </a:lnTo>
                    <a:lnTo>
                      <a:pt x="0" y="0"/>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3995" name="Freeform 206"/>
              <p:cNvSpPr>
                <a:spLocks/>
              </p:cNvSpPr>
              <p:nvPr/>
            </p:nvSpPr>
            <p:spPr bwMode="auto">
              <a:xfrm>
                <a:off x="3245" y="2585"/>
                <a:ext cx="1" cy="4"/>
              </a:xfrm>
              <a:custGeom>
                <a:avLst/>
                <a:gdLst>
                  <a:gd name="T0" fmla="*/ 0 w 1"/>
                  <a:gd name="T1" fmla="*/ 0 h 4"/>
                  <a:gd name="T2" fmla="*/ 0 w 1"/>
                  <a:gd name="T3" fmla="*/ 4 h 4"/>
                  <a:gd name="T4" fmla="*/ 0 w 1"/>
                  <a:gd name="T5" fmla="*/ 0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0"/>
                    </a:moveTo>
                    <a:lnTo>
                      <a:pt x="0" y="4"/>
                    </a:lnTo>
                    <a:lnTo>
                      <a:pt x="0" y="0"/>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3996" name="Freeform 207"/>
              <p:cNvSpPr>
                <a:spLocks/>
              </p:cNvSpPr>
              <p:nvPr/>
            </p:nvSpPr>
            <p:spPr bwMode="auto">
              <a:xfrm>
                <a:off x="3249" y="2597"/>
                <a:ext cx="1" cy="4"/>
              </a:xfrm>
              <a:custGeom>
                <a:avLst/>
                <a:gdLst>
                  <a:gd name="T0" fmla="*/ 0 w 1"/>
                  <a:gd name="T1" fmla="*/ 0 h 4"/>
                  <a:gd name="T2" fmla="*/ 0 w 1"/>
                  <a:gd name="T3" fmla="*/ 4 h 4"/>
                  <a:gd name="T4" fmla="*/ 0 w 1"/>
                  <a:gd name="T5" fmla="*/ 0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0"/>
                    </a:moveTo>
                    <a:lnTo>
                      <a:pt x="0" y="4"/>
                    </a:lnTo>
                    <a:lnTo>
                      <a:pt x="0" y="0"/>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3997" name="Freeform 208"/>
              <p:cNvSpPr>
                <a:spLocks/>
              </p:cNvSpPr>
              <p:nvPr/>
            </p:nvSpPr>
            <p:spPr bwMode="auto">
              <a:xfrm>
                <a:off x="3253" y="2609"/>
                <a:ext cx="1" cy="4"/>
              </a:xfrm>
              <a:custGeom>
                <a:avLst/>
                <a:gdLst>
                  <a:gd name="T0" fmla="*/ 0 w 1"/>
                  <a:gd name="T1" fmla="*/ 0 h 4"/>
                  <a:gd name="T2" fmla="*/ 0 w 1"/>
                  <a:gd name="T3" fmla="*/ 4 h 4"/>
                  <a:gd name="T4" fmla="*/ 0 w 1"/>
                  <a:gd name="T5" fmla="*/ 0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0"/>
                    </a:moveTo>
                    <a:lnTo>
                      <a:pt x="0" y="4"/>
                    </a:lnTo>
                    <a:lnTo>
                      <a:pt x="0" y="0"/>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3998" name="Freeform 209"/>
              <p:cNvSpPr>
                <a:spLocks/>
              </p:cNvSpPr>
              <p:nvPr/>
            </p:nvSpPr>
            <p:spPr bwMode="auto">
              <a:xfrm>
                <a:off x="3257" y="2621"/>
                <a:ext cx="4" cy="5"/>
              </a:xfrm>
              <a:custGeom>
                <a:avLst/>
                <a:gdLst>
                  <a:gd name="T0" fmla="*/ 0 w 4"/>
                  <a:gd name="T1" fmla="*/ 0 h 5"/>
                  <a:gd name="T2" fmla="*/ 4 w 4"/>
                  <a:gd name="T3" fmla="*/ 5 h 5"/>
                  <a:gd name="T4" fmla="*/ 0 w 4"/>
                  <a:gd name="T5" fmla="*/ 0 h 5"/>
                  <a:gd name="T6" fmla="*/ 0 60000 65536"/>
                  <a:gd name="T7" fmla="*/ 0 60000 65536"/>
                  <a:gd name="T8" fmla="*/ 0 60000 65536"/>
                  <a:gd name="T9" fmla="*/ 0 w 4"/>
                  <a:gd name="T10" fmla="*/ 0 h 5"/>
                  <a:gd name="T11" fmla="*/ 4 w 4"/>
                  <a:gd name="T12" fmla="*/ 5 h 5"/>
                </a:gdLst>
                <a:ahLst/>
                <a:cxnLst>
                  <a:cxn ang="T6">
                    <a:pos x="T0" y="T1"/>
                  </a:cxn>
                  <a:cxn ang="T7">
                    <a:pos x="T2" y="T3"/>
                  </a:cxn>
                  <a:cxn ang="T8">
                    <a:pos x="T4" y="T5"/>
                  </a:cxn>
                </a:cxnLst>
                <a:rect l="T9" t="T10" r="T11" b="T12"/>
                <a:pathLst>
                  <a:path w="4" h="5">
                    <a:moveTo>
                      <a:pt x="0" y="0"/>
                    </a:moveTo>
                    <a:lnTo>
                      <a:pt x="4" y="5"/>
                    </a:lnTo>
                    <a:lnTo>
                      <a:pt x="0" y="0"/>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3999" name="Freeform 210"/>
              <p:cNvSpPr>
                <a:spLocks/>
              </p:cNvSpPr>
              <p:nvPr/>
            </p:nvSpPr>
            <p:spPr bwMode="auto">
              <a:xfrm>
                <a:off x="3261" y="2634"/>
                <a:ext cx="5" cy="1"/>
              </a:xfrm>
              <a:custGeom>
                <a:avLst/>
                <a:gdLst>
                  <a:gd name="T0" fmla="*/ 0 w 5"/>
                  <a:gd name="T1" fmla="*/ 0 h 1"/>
                  <a:gd name="T2" fmla="*/ 5 w 5"/>
                  <a:gd name="T3" fmla="*/ 0 h 1"/>
                  <a:gd name="T4" fmla="*/ 0 w 5"/>
                  <a:gd name="T5" fmla="*/ 0 h 1"/>
                  <a:gd name="T6" fmla="*/ 0 60000 65536"/>
                  <a:gd name="T7" fmla="*/ 0 60000 65536"/>
                  <a:gd name="T8" fmla="*/ 0 60000 65536"/>
                  <a:gd name="T9" fmla="*/ 0 w 5"/>
                  <a:gd name="T10" fmla="*/ 0 h 1"/>
                  <a:gd name="T11" fmla="*/ 5 w 5"/>
                  <a:gd name="T12" fmla="*/ 1 h 1"/>
                </a:gdLst>
                <a:ahLst/>
                <a:cxnLst>
                  <a:cxn ang="T6">
                    <a:pos x="T0" y="T1"/>
                  </a:cxn>
                  <a:cxn ang="T7">
                    <a:pos x="T2" y="T3"/>
                  </a:cxn>
                  <a:cxn ang="T8">
                    <a:pos x="T4" y="T5"/>
                  </a:cxn>
                </a:cxnLst>
                <a:rect l="T9" t="T10" r="T11" b="T12"/>
                <a:pathLst>
                  <a:path w="5" h="1">
                    <a:moveTo>
                      <a:pt x="0" y="0"/>
                    </a:moveTo>
                    <a:lnTo>
                      <a:pt x="5" y="0"/>
                    </a:lnTo>
                    <a:lnTo>
                      <a:pt x="0" y="0"/>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4000" name="Freeform 211"/>
              <p:cNvSpPr>
                <a:spLocks/>
              </p:cNvSpPr>
              <p:nvPr/>
            </p:nvSpPr>
            <p:spPr bwMode="auto">
              <a:xfrm>
                <a:off x="3266" y="2642"/>
                <a:ext cx="4" cy="4"/>
              </a:xfrm>
              <a:custGeom>
                <a:avLst/>
                <a:gdLst>
                  <a:gd name="T0" fmla="*/ 0 w 4"/>
                  <a:gd name="T1" fmla="*/ 0 h 4"/>
                  <a:gd name="T2" fmla="*/ 4 w 4"/>
                  <a:gd name="T3" fmla="*/ 4 h 4"/>
                  <a:gd name="T4" fmla="*/ 0 w 4"/>
                  <a:gd name="T5" fmla="*/ 0 h 4"/>
                  <a:gd name="T6" fmla="*/ 0 60000 65536"/>
                  <a:gd name="T7" fmla="*/ 0 60000 65536"/>
                  <a:gd name="T8" fmla="*/ 0 60000 65536"/>
                  <a:gd name="T9" fmla="*/ 0 w 4"/>
                  <a:gd name="T10" fmla="*/ 0 h 4"/>
                  <a:gd name="T11" fmla="*/ 4 w 4"/>
                  <a:gd name="T12" fmla="*/ 4 h 4"/>
                </a:gdLst>
                <a:ahLst/>
                <a:cxnLst>
                  <a:cxn ang="T6">
                    <a:pos x="T0" y="T1"/>
                  </a:cxn>
                  <a:cxn ang="T7">
                    <a:pos x="T2" y="T3"/>
                  </a:cxn>
                  <a:cxn ang="T8">
                    <a:pos x="T4" y="T5"/>
                  </a:cxn>
                </a:cxnLst>
                <a:rect l="T9" t="T10" r="T11" b="T12"/>
                <a:pathLst>
                  <a:path w="4" h="4">
                    <a:moveTo>
                      <a:pt x="0" y="0"/>
                    </a:moveTo>
                    <a:lnTo>
                      <a:pt x="4" y="4"/>
                    </a:lnTo>
                    <a:lnTo>
                      <a:pt x="0" y="0"/>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4001" name="Freeform 212"/>
              <p:cNvSpPr>
                <a:spLocks/>
              </p:cNvSpPr>
              <p:nvPr/>
            </p:nvSpPr>
            <p:spPr bwMode="auto">
              <a:xfrm>
                <a:off x="3270" y="2654"/>
                <a:ext cx="1" cy="4"/>
              </a:xfrm>
              <a:custGeom>
                <a:avLst/>
                <a:gdLst>
                  <a:gd name="T0" fmla="*/ 0 w 1"/>
                  <a:gd name="T1" fmla="*/ 0 h 4"/>
                  <a:gd name="T2" fmla="*/ 0 w 1"/>
                  <a:gd name="T3" fmla="*/ 4 h 4"/>
                  <a:gd name="T4" fmla="*/ 0 w 1"/>
                  <a:gd name="T5" fmla="*/ 0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0"/>
                    </a:moveTo>
                    <a:lnTo>
                      <a:pt x="0" y="4"/>
                    </a:lnTo>
                    <a:lnTo>
                      <a:pt x="0" y="0"/>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4002" name="Freeform 213"/>
              <p:cNvSpPr>
                <a:spLocks/>
              </p:cNvSpPr>
              <p:nvPr/>
            </p:nvSpPr>
            <p:spPr bwMode="auto">
              <a:xfrm>
                <a:off x="3274" y="2666"/>
                <a:ext cx="1" cy="4"/>
              </a:xfrm>
              <a:custGeom>
                <a:avLst/>
                <a:gdLst>
                  <a:gd name="T0" fmla="*/ 0 w 1"/>
                  <a:gd name="T1" fmla="*/ 0 h 4"/>
                  <a:gd name="T2" fmla="*/ 0 w 1"/>
                  <a:gd name="T3" fmla="*/ 4 h 4"/>
                  <a:gd name="T4" fmla="*/ 0 w 1"/>
                  <a:gd name="T5" fmla="*/ 0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0"/>
                    </a:moveTo>
                    <a:lnTo>
                      <a:pt x="0" y="4"/>
                    </a:lnTo>
                    <a:lnTo>
                      <a:pt x="0" y="0"/>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4003" name="Freeform 214"/>
              <p:cNvSpPr>
                <a:spLocks/>
              </p:cNvSpPr>
              <p:nvPr/>
            </p:nvSpPr>
            <p:spPr bwMode="auto">
              <a:xfrm>
                <a:off x="3274" y="2678"/>
                <a:ext cx="4" cy="4"/>
              </a:xfrm>
              <a:custGeom>
                <a:avLst/>
                <a:gdLst>
                  <a:gd name="T0" fmla="*/ 0 w 4"/>
                  <a:gd name="T1" fmla="*/ 0 h 4"/>
                  <a:gd name="T2" fmla="*/ 4 w 4"/>
                  <a:gd name="T3" fmla="*/ 4 h 4"/>
                  <a:gd name="T4" fmla="*/ 0 w 4"/>
                  <a:gd name="T5" fmla="*/ 0 h 4"/>
                  <a:gd name="T6" fmla="*/ 0 60000 65536"/>
                  <a:gd name="T7" fmla="*/ 0 60000 65536"/>
                  <a:gd name="T8" fmla="*/ 0 60000 65536"/>
                  <a:gd name="T9" fmla="*/ 0 w 4"/>
                  <a:gd name="T10" fmla="*/ 0 h 4"/>
                  <a:gd name="T11" fmla="*/ 4 w 4"/>
                  <a:gd name="T12" fmla="*/ 4 h 4"/>
                </a:gdLst>
                <a:ahLst/>
                <a:cxnLst>
                  <a:cxn ang="T6">
                    <a:pos x="T0" y="T1"/>
                  </a:cxn>
                  <a:cxn ang="T7">
                    <a:pos x="T2" y="T3"/>
                  </a:cxn>
                  <a:cxn ang="T8">
                    <a:pos x="T4" y="T5"/>
                  </a:cxn>
                </a:cxnLst>
                <a:rect l="T9" t="T10" r="T11" b="T12"/>
                <a:pathLst>
                  <a:path w="4" h="4">
                    <a:moveTo>
                      <a:pt x="0" y="0"/>
                    </a:moveTo>
                    <a:lnTo>
                      <a:pt x="4" y="4"/>
                    </a:lnTo>
                    <a:lnTo>
                      <a:pt x="0" y="0"/>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4004" name="Freeform 215"/>
              <p:cNvSpPr>
                <a:spLocks/>
              </p:cNvSpPr>
              <p:nvPr/>
            </p:nvSpPr>
            <p:spPr bwMode="auto">
              <a:xfrm>
                <a:off x="3278" y="2690"/>
                <a:ext cx="1" cy="4"/>
              </a:xfrm>
              <a:custGeom>
                <a:avLst/>
                <a:gdLst>
                  <a:gd name="T0" fmla="*/ 0 w 1"/>
                  <a:gd name="T1" fmla="*/ 0 h 4"/>
                  <a:gd name="T2" fmla="*/ 0 w 1"/>
                  <a:gd name="T3" fmla="*/ 4 h 4"/>
                  <a:gd name="T4" fmla="*/ 0 w 1"/>
                  <a:gd name="T5" fmla="*/ 0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0"/>
                    </a:moveTo>
                    <a:lnTo>
                      <a:pt x="0" y="4"/>
                    </a:lnTo>
                    <a:lnTo>
                      <a:pt x="0" y="0"/>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4005" name="Freeform 216"/>
              <p:cNvSpPr>
                <a:spLocks/>
              </p:cNvSpPr>
              <p:nvPr/>
            </p:nvSpPr>
            <p:spPr bwMode="auto">
              <a:xfrm>
                <a:off x="3282" y="2702"/>
                <a:ext cx="1" cy="4"/>
              </a:xfrm>
              <a:custGeom>
                <a:avLst/>
                <a:gdLst>
                  <a:gd name="T0" fmla="*/ 0 w 1"/>
                  <a:gd name="T1" fmla="*/ 0 h 4"/>
                  <a:gd name="T2" fmla="*/ 0 w 1"/>
                  <a:gd name="T3" fmla="*/ 4 h 4"/>
                  <a:gd name="T4" fmla="*/ 0 w 1"/>
                  <a:gd name="T5" fmla="*/ 0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0"/>
                    </a:moveTo>
                    <a:lnTo>
                      <a:pt x="0" y="4"/>
                    </a:lnTo>
                    <a:lnTo>
                      <a:pt x="0" y="0"/>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4006" name="Freeform 217"/>
              <p:cNvSpPr>
                <a:spLocks/>
              </p:cNvSpPr>
              <p:nvPr/>
            </p:nvSpPr>
            <p:spPr bwMode="auto">
              <a:xfrm>
                <a:off x="3286" y="2714"/>
                <a:ext cx="1" cy="4"/>
              </a:xfrm>
              <a:custGeom>
                <a:avLst/>
                <a:gdLst>
                  <a:gd name="T0" fmla="*/ 0 w 1"/>
                  <a:gd name="T1" fmla="*/ 0 h 4"/>
                  <a:gd name="T2" fmla="*/ 0 w 1"/>
                  <a:gd name="T3" fmla="*/ 4 h 4"/>
                  <a:gd name="T4" fmla="*/ 0 w 1"/>
                  <a:gd name="T5" fmla="*/ 0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0"/>
                    </a:moveTo>
                    <a:lnTo>
                      <a:pt x="0" y="4"/>
                    </a:lnTo>
                    <a:lnTo>
                      <a:pt x="0" y="0"/>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4007" name="Freeform 218"/>
              <p:cNvSpPr>
                <a:spLocks/>
              </p:cNvSpPr>
              <p:nvPr/>
            </p:nvSpPr>
            <p:spPr bwMode="auto">
              <a:xfrm>
                <a:off x="3286" y="2726"/>
                <a:ext cx="4" cy="4"/>
              </a:xfrm>
              <a:custGeom>
                <a:avLst/>
                <a:gdLst>
                  <a:gd name="T0" fmla="*/ 0 w 4"/>
                  <a:gd name="T1" fmla="*/ 0 h 4"/>
                  <a:gd name="T2" fmla="*/ 4 w 4"/>
                  <a:gd name="T3" fmla="*/ 4 h 4"/>
                  <a:gd name="T4" fmla="*/ 0 w 4"/>
                  <a:gd name="T5" fmla="*/ 0 h 4"/>
                  <a:gd name="T6" fmla="*/ 0 60000 65536"/>
                  <a:gd name="T7" fmla="*/ 0 60000 65536"/>
                  <a:gd name="T8" fmla="*/ 0 60000 65536"/>
                  <a:gd name="T9" fmla="*/ 0 w 4"/>
                  <a:gd name="T10" fmla="*/ 0 h 4"/>
                  <a:gd name="T11" fmla="*/ 4 w 4"/>
                  <a:gd name="T12" fmla="*/ 4 h 4"/>
                </a:gdLst>
                <a:ahLst/>
                <a:cxnLst>
                  <a:cxn ang="T6">
                    <a:pos x="T0" y="T1"/>
                  </a:cxn>
                  <a:cxn ang="T7">
                    <a:pos x="T2" y="T3"/>
                  </a:cxn>
                  <a:cxn ang="T8">
                    <a:pos x="T4" y="T5"/>
                  </a:cxn>
                </a:cxnLst>
                <a:rect l="T9" t="T10" r="T11" b="T12"/>
                <a:pathLst>
                  <a:path w="4" h="4">
                    <a:moveTo>
                      <a:pt x="0" y="0"/>
                    </a:moveTo>
                    <a:lnTo>
                      <a:pt x="4" y="4"/>
                    </a:lnTo>
                    <a:lnTo>
                      <a:pt x="0" y="0"/>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4008" name="Freeform 219"/>
              <p:cNvSpPr>
                <a:spLocks/>
              </p:cNvSpPr>
              <p:nvPr/>
            </p:nvSpPr>
            <p:spPr bwMode="auto">
              <a:xfrm>
                <a:off x="3290" y="2738"/>
                <a:ext cx="1" cy="4"/>
              </a:xfrm>
              <a:custGeom>
                <a:avLst/>
                <a:gdLst>
                  <a:gd name="T0" fmla="*/ 0 w 1"/>
                  <a:gd name="T1" fmla="*/ 0 h 4"/>
                  <a:gd name="T2" fmla="*/ 0 w 1"/>
                  <a:gd name="T3" fmla="*/ 4 h 4"/>
                  <a:gd name="T4" fmla="*/ 0 w 1"/>
                  <a:gd name="T5" fmla="*/ 0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0"/>
                    </a:moveTo>
                    <a:lnTo>
                      <a:pt x="0" y="4"/>
                    </a:lnTo>
                    <a:lnTo>
                      <a:pt x="0" y="0"/>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4009" name="Freeform 220"/>
              <p:cNvSpPr>
                <a:spLocks/>
              </p:cNvSpPr>
              <p:nvPr/>
            </p:nvSpPr>
            <p:spPr bwMode="auto">
              <a:xfrm>
                <a:off x="3294" y="2750"/>
                <a:ext cx="1" cy="4"/>
              </a:xfrm>
              <a:custGeom>
                <a:avLst/>
                <a:gdLst>
                  <a:gd name="T0" fmla="*/ 0 w 1"/>
                  <a:gd name="T1" fmla="*/ 0 h 4"/>
                  <a:gd name="T2" fmla="*/ 0 w 1"/>
                  <a:gd name="T3" fmla="*/ 4 h 4"/>
                  <a:gd name="T4" fmla="*/ 0 w 1"/>
                  <a:gd name="T5" fmla="*/ 0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0"/>
                    </a:moveTo>
                    <a:lnTo>
                      <a:pt x="0" y="4"/>
                    </a:lnTo>
                    <a:lnTo>
                      <a:pt x="0" y="0"/>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4010" name="Freeform 221"/>
              <p:cNvSpPr>
                <a:spLocks/>
              </p:cNvSpPr>
              <p:nvPr/>
            </p:nvSpPr>
            <p:spPr bwMode="auto">
              <a:xfrm>
                <a:off x="3294" y="2762"/>
                <a:ext cx="4" cy="1"/>
              </a:xfrm>
              <a:custGeom>
                <a:avLst/>
                <a:gdLst>
                  <a:gd name="T0" fmla="*/ 0 w 4"/>
                  <a:gd name="T1" fmla="*/ 0 h 1"/>
                  <a:gd name="T2" fmla="*/ 4 w 4"/>
                  <a:gd name="T3" fmla="*/ 0 h 1"/>
                  <a:gd name="T4" fmla="*/ 0 w 4"/>
                  <a:gd name="T5" fmla="*/ 0 h 1"/>
                  <a:gd name="T6" fmla="*/ 0 60000 65536"/>
                  <a:gd name="T7" fmla="*/ 0 60000 65536"/>
                  <a:gd name="T8" fmla="*/ 0 60000 65536"/>
                  <a:gd name="T9" fmla="*/ 0 w 4"/>
                  <a:gd name="T10" fmla="*/ 0 h 1"/>
                  <a:gd name="T11" fmla="*/ 4 w 4"/>
                  <a:gd name="T12" fmla="*/ 1 h 1"/>
                </a:gdLst>
                <a:ahLst/>
                <a:cxnLst>
                  <a:cxn ang="T6">
                    <a:pos x="T0" y="T1"/>
                  </a:cxn>
                  <a:cxn ang="T7">
                    <a:pos x="T2" y="T3"/>
                  </a:cxn>
                  <a:cxn ang="T8">
                    <a:pos x="T4" y="T5"/>
                  </a:cxn>
                </a:cxnLst>
                <a:rect l="T9" t="T10" r="T11" b="T12"/>
                <a:pathLst>
                  <a:path w="4" h="1">
                    <a:moveTo>
                      <a:pt x="0" y="0"/>
                    </a:moveTo>
                    <a:lnTo>
                      <a:pt x="4" y="0"/>
                    </a:lnTo>
                    <a:lnTo>
                      <a:pt x="0" y="0"/>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4011" name="Freeform 222"/>
              <p:cNvSpPr>
                <a:spLocks/>
              </p:cNvSpPr>
              <p:nvPr/>
            </p:nvSpPr>
            <p:spPr bwMode="auto">
              <a:xfrm>
                <a:off x="3298" y="2770"/>
                <a:ext cx="1" cy="4"/>
              </a:xfrm>
              <a:custGeom>
                <a:avLst/>
                <a:gdLst>
                  <a:gd name="T0" fmla="*/ 0 w 1"/>
                  <a:gd name="T1" fmla="*/ 0 h 4"/>
                  <a:gd name="T2" fmla="*/ 0 w 1"/>
                  <a:gd name="T3" fmla="*/ 4 h 4"/>
                  <a:gd name="T4" fmla="*/ 0 w 1"/>
                  <a:gd name="T5" fmla="*/ 0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0"/>
                    </a:moveTo>
                    <a:lnTo>
                      <a:pt x="0" y="4"/>
                    </a:lnTo>
                    <a:lnTo>
                      <a:pt x="0" y="0"/>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4012" name="Freeform 223"/>
              <p:cNvSpPr>
                <a:spLocks/>
              </p:cNvSpPr>
              <p:nvPr/>
            </p:nvSpPr>
            <p:spPr bwMode="auto">
              <a:xfrm>
                <a:off x="3302" y="2782"/>
                <a:ext cx="1" cy="4"/>
              </a:xfrm>
              <a:custGeom>
                <a:avLst/>
                <a:gdLst>
                  <a:gd name="T0" fmla="*/ 0 w 1"/>
                  <a:gd name="T1" fmla="*/ 0 h 4"/>
                  <a:gd name="T2" fmla="*/ 0 w 1"/>
                  <a:gd name="T3" fmla="*/ 4 h 4"/>
                  <a:gd name="T4" fmla="*/ 0 w 1"/>
                  <a:gd name="T5" fmla="*/ 0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0"/>
                    </a:moveTo>
                    <a:lnTo>
                      <a:pt x="0" y="4"/>
                    </a:lnTo>
                    <a:lnTo>
                      <a:pt x="0" y="0"/>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4013" name="Freeform 224"/>
              <p:cNvSpPr>
                <a:spLocks/>
              </p:cNvSpPr>
              <p:nvPr/>
            </p:nvSpPr>
            <p:spPr bwMode="auto">
              <a:xfrm>
                <a:off x="3302" y="2794"/>
                <a:ext cx="1" cy="4"/>
              </a:xfrm>
              <a:custGeom>
                <a:avLst/>
                <a:gdLst>
                  <a:gd name="T0" fmla="*/ 0 w 1"/>
                  <a:gd name="T1" fmla="*/ 0 h 4"/>
                  <a:gd name="T2" fmla="*/ 0 w 1"/>
                  <a:gd name="T3" fmla="*/ 4 h 4"/>
                  <a:gd name="T4" fmla="*/ 0 w 1"/>
                  <a:gd name="T5" fmla="*/ 0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0"/>
                    </a:moveTo>
                    <a:lnTo>
                      <a:pt x="0" y="4"/>
                    </a:lnTo>
                    <a:lnTo>
                      <a:pt x="0" y="0"/>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4014" name="Freeform 225"/>
              <p:cNvSpPr>
                <a:spLocks/>
              </p:cNvSpPr>
              <p:nvPr/>
            </p:nvSpPr>
            <p:spPr bwMode="auto">
              <a:xfrm>
                <a:off x="3306" y="2806"/>
                <a:ext cx="1" cy="4"/>
              </a:xfrm>
              <a:custGeom>
                <a:avLst/>
                <a:gdLst>
                  <a:gd name="T0" fmla="*/ 0 w 1"/>
                  <a:gd name="T1" fmla="*/ 0 h 4"/>
                  <a:gd name="T2" fmla="*/ 0 w 1"/>
                  <a:gd name="T3" fmla="*/ 4 h 4"/>
                  <a:gd name="T4" fmla="*/ 0 w 1"/>
                  <a:gd name="T5" fmla="*/ 0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0"/>
                    </a:moveTo>
                    <a:lnTo>
                      <a:pt x="0" y="4"/>
                    </a:lnTo>
                    <a:lnTo>
                      <a:pt x="0" y="0"/>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4015" name="Freeform 226"/>
              <p:cNvSpPr>
                <a:spLocks/>
              </p:cNvSpPr>
              <p:nvPr/>
            </p:nvSpPr>
            <p:spPr bwMode="auto">
              <a:xfrm>
                <a:off x="3310" y="2818"/>
                <a:ext cx="1" cy="4"/>
              </a:xfrm>
              <a:custGeom>
                <a:avLst/>
                <a:gdLst>
                  <a:gd name="T0" fmla="*/ 0 w 1"/>
                  <a:gd name="T1" fmla="*/ 0 h 4"/>
                  <a:gd name="T2" fmla="*/ 0 w 1"/>
                  <a:gd name="T3" fmla="*/ 4 h 4"/>
                  <a:gd name="T4" fmla="*/ 0 w 1"/>
                  <a:gd name="T5" fmla="*/ 0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0"/>
                    </a:moveTo>
                    <a:lnTo>
                      <a:pt x="0" y="4"/>
                    </a:lnTo>
                    <a:lnTo>
                      <a:pt x="0" y="0"/>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4016" name="Freeform 227"/>
              <p:cNvSpPr>
                <a:spLocks/>
              </p:cNvSpPr>
              <p:nvPr/>
            </p:nvSpPr>
            <p:spPr bwMode="auto">
              <a:xfrm>
                <a:off x="3310" y="2830"/>
                <a:ext cx="4" cy="4"/>
              </a:xfrm>
              <a:custGeom>
                <a:avLst/>
                <a:gdLst>
                  <a:gd name="T0" fmla="*/ 0 w 4"/>
                  <a:gd name="T1" fmla="*/ 0 h 4"/>
                  <a:gd name="T2" fmla="*/ 4 w 4"/>
                  <a:gd name="T3" fmla="*/ 4 h 4"/>
                  <a:gd name="T4" fmla="*/ 0 w 4"/>
                  <a:gd name="T5" fmla="*/ 0 h 4"/>
                  <a:gd name="T6" fmla="*/ 0 60000 65536"/>
                  <a:gd name="T7" fmla="*/ 0 60000 65536"/>
                  <a:gd name="T8" fmla="*/ 0 60000 65536"/>
                  <a:gd name="T9" fmla="*/ 0 w 4"/>
                  <a:gd name="T10" fmla="*/ 0 h 4"/>
                  <a:gd name="T11" fmla="*/ 4 w 4"/>
                  <a:gd name="T12" fmla="*/ 4 h 4"/>
                </a:gdLst>
                <a:ahLst/>
                <a:cxnLst>
                  <a:cxn ang="T6">
                    <a:pos x="T0" y="T1"/>
                  </a:cxn>
                  <a:cxn ang="T7">
                    <a:pos x="T2" y="T3"/>
                  </a:cxn>
                  <a:cxn ang="T8">
                    <a:pos x="T4" y="T5"/>
                  </a:cxn>
                </a:cxnLst>
                <a:rect l="T9" t="T10" r="T11" b="T12"/>
                <a:pathLst>
                  <a:path w="4" h="4">
                    <a:moveTo>
                      <a:pt x="0" y="0"/>
                    </a:moveTo>
                    <a:lnTo>
                      <a:pt x="4" y="4"/>
                    </a:lnTo>
                    <a:lnTo>
                      <a:pt x="0" y="0"/>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4017" name="Rectangle 228"/>
              <p:cNvSpPr>
                <a:spLocks noChangeArrowheads="1"/>
              </p:cNvSpPr>
              <p:nvPr/>
            </p:nvSpPr>
            <p:spPr bwMode="auto">
              <a:xfrm>
                <a:off x="3314" y="2842"/>
                <a:ext cx="0" cy="4"/>
              </a:xfrm>
              <a:prstGeom prst="rect">
                <a:avLst/>
              </a:prstGeom>
              <a:solidFill>
                <a:srgbClr val="E74F4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defTabSz="457200" fontAlgn="base">
                  <a:spcBef>
                    <a:spcPct val="0"/>
                  </a:spcBef>
                  <a:spcAft>
                    <a:spcPct val="0"/>
                  </a:spcAft>
                </a:pPr>
                <a:endParaRPr lang="fa-IR">
                  <a:solidFill>
                    <a:srgbClr val="000000"/>
                  </a:solidFill>
                  <a:ea typeface="MS PGothic" pitchFamily="34" charset="-128"/>
                </a:endParaRPr>
              </a:p>
            </p:txBody>
          </p:sp>
          <p:sp>
            <p:nvSpPr>
              <p:cNvPr id="34018" name="Freeform 229"/>
              <p:cNvSpPr>
                <a:spLocks/>
              </p:cNvSpPr>
              <p:nvPr/>
            </p:nvSpPr>
            <p:spPr bwMode="auto">
              <a:xfrm>
                <a:off x="3318" y="2854"/>
                <a:ext cx="1" cy="4"/>
              </a:xfrm>
              <a:custGeom>
                <a:avLst/>
                <a:gdLst>
                  <a:gd name="T0" fmla="*/ 0 w 1"/>
                  <a:gd name="T1" fmla="*/ 0 h 4"/>
                  <a:gd name="T2" fmla="*/ 0 w 1"/>
                  <a:gd name="T3" fmla="*/ 4 h 4"/>
                  <a:gd name="T4" fmla="*/ 0 w 1"/>
                  <a:gd name="T5" fmla="*/ 0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0"/>
                    </a:moveTo>
                    <a:lnTo>
                      <a:pt x="0" y="4"/>
                    </a:lnTo>
                    <a:lnTo>
                      <a:pt x="0" y="0"/>
                    </a:lnTo>
                    <a:close/>
                  </a:path>
                </a:pathLst>
              </a:custGeom>
              <a:solidFill>
                <a:srgbClr val="E74F43"/>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eaLnBrk="0" fontAlgn="base" hangingPunct="0">
                  <a:spcBef>
                    <a:spcPct val="0"/>
                  </a:spcBef>
                  <a:spcAft>
                    <a:spcPct val="0"/>
                  </a:spcAft>
                </a:pPr>
                <a:endParaRPr lang="en-US">
                  <a:solidFill>
                    <a:prstClr val="black"/>
                  </a:solidFill>
                </a:endParaRPr>
              </a:p>
            </p:txBody>
          </p:sp>
          <p:sp>
            <p:nvSpPr>
              <p:cNvPr id="34019" name="Freeform 230"/>
              <p:cNvSpPr>
                <a:spLocks/>
              </p:cNvSpPr>
              <p:nvPr/>
            </p:nvSpPr>
            <p:spPr bwMode="auto">
              <a:xfrm>
                <a:off x="3314" y="2842"/>
                <a:ext cx="1" cy="4"/>
              </a:xfrm>
              <a:custGeom>
                <a:avLst/>
                <a:gdLst>
                  <a:gd name="T0" fmla="*/ 0 w 1"/>
                  <a:gd name="T1" fmla="*/ 0 h 4"/>
                  <a:gd name="T2" fmla="*/ 0 w 1"/>
                  <a:gd name="T3" fmla="*/ 4 h 4"/>
                  <a:gd name="T4" fmla="*/ 0 w 1"/>
                  <a:gd name="T5" fmla="*/ 4 h 4"/>
                  <a:gd name="T6" fmla="*/ 0 w 1"/>
                  <a:gd name="T7" fmla="*/ 4 h 4"/>
                  <a:gd name="T8" fmla="*/ 0 60000 65536"/>
                  <a:gd name="T9" fmla="*/ 0 60000 65536"/>
                  <a:gd name="T10" fmla="*/ 0 60000 65536"/>
                  <a:gd name="T11" fmla="*/ 0 60000 65536"/>
                  <a:gd name="T12" fmla="*/ 0 w 1"/>
                  <a:gd name="T13" fmla="*/ 0 h 4"/>
                  <a:gd name="T14" fmla="*/ 1 w 1"/>
                  <a:gd name="T15" fmla="*/ 4 h 4"/>
                </a:gdLst>
                <a:ahLst/>
                <a:cxnLst>
                  <a:cxn ang="T8">
                    <a:pos x="T0" y="T1"/>
                  </a:cxn>
                  <a:cxn ang="T9">
                    <a:pos x="T2" y="T3"/>
                  </a:cxn>
                  <a:cxn ang="T10">
                    <a:pos x="T4" y="T5"/>
                  </a:cxn>
                  <a:cxn ang="T11">
                    <a:pos x="T6" y="T7"/>
                  </a:cxn>
                </a:cxnLst>
                <a:rect l="T12" t="T13" r="T14" b="T15"/>
                <a:pathLst>
                  <a:path w="1" h="4">
                    <a:moveTo>
                      <a:pt x="0" y="0"/>
                    </a:moveTo>
                    <a:lnTo>
                      <a:pt x="0" y="4"/>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pPr eaLnBrk="0" fontAlgn="base" hangingPunct="0">
                  <a:spcBef>
                    <a:spcPct val="0"/>
                  </a:spcBef>
                  <a:spcAft>
                    <a:spcPct val="0"/>
                  </a:spcAft>
                </a:pPr>
                <a:endParaRPr lang="en-US">
                  <a:solidFill>
                    <a:prstClr val="black"/>
                  </a:solidFill>
                </a:endParaRPr>
              </a:p>
            </p:txBody>
          </p:sp>
          <p:sp>
            <p:nvSpPr>
              <p:cNvPr id="34020" name="Line 231"/>
              <p:cNvSpPr>
                <a:spLocks noChangeShapeType="1"/>
              </p:cNvSpPr>
              <p:nvPr/>
            </p:nvSpPr>
            <p:spPr bwMode="auto">
              <a:xfrm>
                <a:off x="3318" y="2854"/>
                <a:ext cx="1" cy="4"/>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pPr eaLnBrk="0" fontAlgn="base" hangingPunct="0">
                  <a:spcBef>
                    <a:spcPct val="0"/>
                  </a:spcBef>
                  <a:spcAft>
                    <a:spcPct val="0"/>
                  </a:spcAft>
                </a:pPr>
                <a:endParaRPr lang="en-US">
                  <a:solidFill>
                    <a:prstClr val="black"/>
                  </a:solidFill>
                </a:endParaRPr>
              </a:p>
            </p:txBody>
          </p:sp>
          <p:sp>
            <p:nvSpPr>
              <p:cNvPr id="34021" name="Freeform 232"/>
              <p:cNvSpPr>
                <a:spLocks/>
              </p:cNvSpPr>
              <p:nvPr/>
            </p:nvSpPr>
            <p:spPr bwMode="auto">
              <a:xfrm>
                <a:off x="3322" y="2866"/>
                <a:ext cx="1" cy="4"/>
              </a:xfrm>
              <a:custGeom>
                <a:avLst/>
                <a:gdLst>
                  <a:gd name="T0" fmla="*/ 0 w 1"/>
                  <a:gd name="T1" fmla="*/ 0 h 4"/>
                  <a:gd name="T2" fmla="*/ 0 w 1"/>
                  <a:gd name="T3" fmla="*/ 4 h 4"/>
                  <a:gd name="T4" fmla="*/ 0 w 1"/>
                  <a:gd name="T5" fmla="*/ 0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0"/>
                    </a:moveTo>
                    <a:lnTo>
                      <a:pt x="0" y="4"/>
                    </a:lnTo>
                    <a:lnTo>
                      <a:pt x="0" y="0"/>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4022" name="Freeform 233"/>
              <p:cNvSpPr>
                <a:spLocks/>
              </p:cNvSpPr>
              <p:nvPr/>
            </p:nvSpPr>
            <p:spPr bwMode="auto">
              <a:xfrm>
                <a:off x="3326" y="2878"/>
                <a:ext cx="1" cy="4"/>
              </a:xfrm>
              <a:custGeom>
                <a:avLst/>
                <a:gdLst>
                  <a:gd name="T0" fmla="*/ 0 w 1"/>
                  <a:gd name="T1" fmla="*/ 0 h 4"/>
                  <a:gd name="T2" fmla="*/ 0 w 1"/>
                  <a:gd name="T3" fmla="*/ 4 h 4"/>
                  <a:gd name="T4" fmla="*/ 0 w 1"/>
                  <a:gd name="T5" fmla="*/ 0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0"/>
                    </a:moveTo>
                    <a:lnTo>
                      <a:pt x="0" y="4"/>
                    </a:lnTo>
                    <a:lnTo>
                      <a:pt x="0" y="0"/>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4023" name="Freeform 234"/>
              <p:cNvSpPr>
                <a:spLocks/>
              </p:cNvSpPr>
              <p:nvPr/>
            </p:nvSpPr>
            <p:spPr bwMode="auto">
              <a:xfrm>
                <a:off x="3326" y="2890"/>
                <a:ext cx="4" cy="4"/>
              </a:xfrm>
              <a:custGeom>
                <a:avLst/>
                <a:gdLst>
                  <a:gd name="T0" fmla="*/ 0 w 4"/>
                  <a:gd name="T1" fmla="*/ 0 h 4"/>
                  <a:gd name="T2" fmla="*/ 4 w 4"/>
                  <a:gd name="T3" fmla="*/ 4 h 4"/>
                  <a:gd name="T4" fmla="*/ 0 w 4"/>
                  <a:gd name="T5" fmla="*/ 0 h 4"/>
                  <a:gd name="T6" fmla="*/ 0 60000 65536"/>
                  <a:gd name="T7" fmla="*/ 0 60000 65536"/>
                  <a:gd name="T8" fmla="*/ 0 60000 65536"/>
                  <a:gd name="T9" fmla="*/ 0 w 4"/>
                  <a:gd name="T10" fmla="*/ 0 h 4"/>
                  <a:gd name="T11" fmla="*/ 4 w 4"/>
                  <a:gd name="T12" fmla="*/ 4 h 4"/>
                </a:gdLst>
                <a:ahLst/>
                <a:cxnLst>
                  <a:cxn ang="T6">
                    <a:pos x="T0" y="T1"/>
                  </a:cxn>
                  <a:cxn ang="T7">
                    <a:pos x="T2" y="T3"/>
                  </a:cxn>
                  <a:cxn ang="T8">
                    <a:pos x="T4" y="T5"/>
                  </a:cxn>
                </a:cxnLst>
                <a:rect l="T9" t="T10" r="T11" b="T12"/>
                <a:pathLst>
                  <a:path w="4" h="4">
                    <a:moveTo>
                      <a:pt x="0" y="0"/>
                    </a:moveTo>
                    <a:lnTo>
                      <a:pt x="4" y="4"/>
                    </a:lnTo>
                    <a:lnTo>
                      <a:pt x="0" y="0"/>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4024" name="Freeform 235"/>
              <p:cNvSpPr>
                <a:spLocks/>
              </p:cNvSpPr>
              <p:nvPr/>
            </p:nvSpPr>
            <p:spPr bwMode="auto">
              <a:xfrm>
                <a:off x="3330" y="2902"/>
                <a:ext cx="4" cy="1"/>
              </a:xfrm>
              <a:custGeom>
                <a:avLst/>
                <a:gdLst>
                  <a:gd name="T0" fmla="*/ 0 w 4"/>
                  <a:gd name="T1" fmla="*/ 0 h 1"/>
                  <a:gd name="T2" fmla="*/ 4 w 4"/>
                  <a:gd name="T3" fmla="*/ 0 h 1"/>
                  <a:gd name="T4" fmla="*/ 0 w 4"/>
                  <a:gd name="T5" fmla="*/ 0 h 1"/>
                  <a:gd name="T6" fmla="*/ 0 60000 65536"/>
                  <a:gd name="T7" fmla="*/ 0 60000 65536"/>
                  <a:gd name="T8" fmla="*/ 0 60000 65536"/>
                  <a:gd name="T9" fmla="*/ 0 w 4"/>
                  <a:gd name="T10" fmla="*/ 0 h 1"/>
                  <a:gd name="T11" fmla="*/ 4 w 4"/>
                  <a:gd name="T12" fmla="*/ 1 h 1"/>
                </a:gdLst>
                <a:ahLst/>
                <a:cxnLst>
                  <a:cxn ang="T6">
                    <a:pos x="T0" y="T1"/>
                  </a:cxn>
                  <a:cxn ang="T7">
                    <a:pos x="T2" y="T3"/>
                  </a:cxn>
                  <a:cxn ang="T8">
                    <a:pos x="T4" y="T5"/>
                  </a:cxn>
                </a:cxnLst>
                <a:rect l="T9" t="T10" r="T11" b="T12"/>
                <a:pathLst>
                  <a:path w="4" h="1">
                    <a:moveTo>
                      <a:pt x="0" y="0"/>
                    </a:moveTo>
                    <a:lnTo>
                      <a:pt x="4" y="0"/>
                    </a:lnTo>
                    <a:lnTo>
                      <a:pt x="0" y="0"/>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4025" name="Freeform 236"/>
              <p:cNvSpPr>
                <a:spLocks/>
              </p:cNvSpPr>
              <p:nvPr/>
            </p:nvSpPr>
            <p:spPr bwMode="auto">
              <a:xfrm>
                <a:off x="3334" y="2910"/>
                <a:ext cx="1" cy="4"/>
              </a:xfrm>
              <a:custGeom>
                <a:avLst/>
                <a:gdLst>
                  <a:gd name="T0" fmla="*/ 0 w 1"/>
                  <a:gd name="T1" fmla="*/ 0 h 4"/>
                  <a:gd name="T2" fmla="*/ 0 w 1"/>
                  <a:gd name="T3" fmla="*/ 4 h 4"/>
                  <a:gd name="T4" fmla="*/ 0 w 1"/>
                  <a:gd name="T5" fmla="*/ 0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0"/>
                    </a:moveTo>
                    <a:lnTo>
                      <a:pt x="0" y="4"/>
                    </a:lnTo>
                    <a:lnTo>
                      <a:pt x="0" y="0"/>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4026" name="Freeform 237"/>
              <p:cNvSpPr>
                <a:spLocks/>
              </p:cNvSpPr>
              <p:nvPr/>
            </p:nvSpPr>
            <p:spPr bwMode="auto">
              <a:xfrm>
                <a:off x="3338" y="2922"/>
                <a:ext cx="1" cy="4"/>
              </a:xfrm>
              <a:custGeom>
                <a:avLst/>
                <a:gdLst>
                  <a:gd name="T0" fmla="*/ 0 w 1"/>
                  <a:gd name="T1" fmla="*/ 0 h 4"/>
                  <a:gd name="T2" fmla="*/ 0 w 1"/>
                  <a:gd name="T3" fmla="*/ 4 h 4"/>
                  <a:gd name="T4" fmla="*/ 0 w 1"/>
                  <a:gd name="T5" fmla="*/ 0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0"/>
                    </a:moveTo>
                    <a:lnTo>
                      <a:pt x="0" y="4"/>
                    </a:lnTo>
                    <a:lnTo>
                      <a:pt x="0" y="0"/>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4027" name="Freeform 238"/>
              <p:cNvSpPr>
                <a:spLocks/>
              </p:cNvSpPr>
              <p:nvPr/>
            </p:nvSpPr>
            <p:spPr bwMode="auto">
              <a:xfrm>
                <a:off x="3342" y="2934"/>
                <a:ext cx="1" cy="5"/>
              </a:xfrm>
              <a:custGeom>
                <a:avLst/>
                <a:gdLst>
                  <a:gd name="T0" fmla="*/ 0 w 1"/>
                  <a:gd name="T1" fmla="*/ 0 h 5"/>
                  <a:gd name="T2" fmla="*/ 0 w 1"/>
                  <a:gd name="T3" fmla="*/ 5 h 5"/>
                  <a:gd name="T4" fmla="*/ 0 w 1"/>
                  <a:gd name="T5" fmla="*/ 0 h 5"/>
                  <a:gd name="T6" fmla="*/ 0 60000 65536"/>
                  <a:gd name="T7" fmla="*/ 0 60000 65536"/>
                  <a:gd name="T8" fmla="*/ 0 60000 65536"/>
                  <a:gd name="T9" fmla="*/ 0 w 1"/>
                  <a:gd name="T10" fmla="*/ 0 h 5"/>
                  <a:gd name="T11" fmla="*/ 1 w 1"/>
                  <a:gd name="T12" fmla="*/ 5 h 5"/>
                </a:gdLst>
                <a:ahLst/>
                <a:cxnLst>
                  <a:cxn ang="T6">
                    <a:pos x="T0" y="T1"/>
                  </a:cxn>
                  <a:cxn ang="T7">
                    <a:pos x="T2" y="T3"/>
                  </a:cxn>
                  <a:cxn ang="T8">
                    <a:pos x="T4" y="T5"/>
                  </a:cxn>
                </a:cxnLst>
                <a:rect l="T9" t="T10" r="T11" b="T12"/>
                <a:pathLst>
                  <a:path w="1" h="5">
                    <a:moveTo>
                      <a:pt x="0" y="0"/>
                    </a:moveTo>
                    <a:lnTo>
                      <a:pt x="0" y="5"/>
                    </a:lnTo>
                    <a:lnTo>
                      <a:pt x="0" y="0"/>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4028" name="Freeform 239"/>
              <p:cNvSpPr>
                <a:spLocks/>
              </p:cNvSpPr>
              <p:nvPr/>
            </p:nvSpPr>
            <p:spPr bwMode="auto">
              <a:xfrm>
                <a:off x="3346" y="2947"/>
                <a:ext cx="1" cy="4"/>
              </a:xfrm>
              <a:custGeom>
                <a:avLst/>
                <a:gdLst>
                  <a:gd name="T0" fmla="*/ 0 w 1"/>
                  <a:gd name="T1" fmla="*/ 0 h 4"/>
                  <a:gd name="T2" fmla="*/ 0 w 1"/>
                  <a:gd name="T3" fmla="*/ 4 h 4"/>
                  <a:gd name="T4" fmla="*/ 0 w 1"/>
                  <a:gd name="T5" fmla="*/ 0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0"/>
                    </a:moveTo>
                    <a:lnTo>
                      <a:pt x="0" y="4"/>
                    </a:lnTo>
                    <a:lnTo>
                      <a:pt x="0" y="0"/>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4029" name="Freeform 240"/>
              <p:cNvSpPr>
                <a:spLocks/>
              </p:cNvSpPr>
              <p:nvPr/>
            </p:nvSpPr>
            <p:spPr bwMode="auto">
              <a:xfrm>
                <a:off x="3346" y="2959"/>
                <a:ext cx="4" cy="4"/>
              </a:xfrm>
              <a:custGeom>
                <a:avLst/>
                <a:gdLst>
                  <a:gd name="T0" fmla="*/ 0 w 4"/>
                  <a:gd name="T1" fmla="*/ 0 h 4"/>
                  <a:gd name="T2" fmla="*/ 4 w 4"/>
                  <a:gd name="T3" fmla="*/ 4 h 4"/>
                  <a:gd name="T4" fmla="*/ 0 w 4"/>
                  <a:gd name="T5" fmla="*/ 0 h 4"/>
                  <a:gd name="T6" fmla="*/ 0 60000 65536"/>
                  <a:gd name="T7" fmla="*/ 0 60000 65536"/>
                  <a:gd name="T8" fmla="*/ 0 60000 65536"/>
                  <a:gd name="T9" fmla="*/ 0 w 4"/>
                  <a:gd name="T10" fmla="*/ 0 h 4"/>
                  <a:gd name="T11" fmla="*/ 4 w 4"/>
                  <a:gd name="T12" fmla="*/ 4 h 4"/>
                </a:gdLst>
                <a:ahLst/>
                <a:cxnLst>
                  <a:cxn ang="T6">
                    <a:pos x="T0" y="T1"/>
                  </a:cxn>
                  <a:cxn ang="T7">
                    <a:pos x="T2" y="T3"/>
                  </a:cxn>
                  <a:cxn ang="T8">
                    <a:pos x="T4" y="T5"/>
                  </a:cxn>
                </a:cxnLst>
                <a:rect l="T9" t="T10" r="T11" b="T12"/>
                <a:pathLst>
                  <a:path w="4" h="4">
                    <a:moveTo>
                      <a:pt x="0" y="0"/>
                    </a:moveTo>
                    <a:lnTo>
                      <a:pt x="4" y="4"/>
                    </a:lnTo>
                    <a:lnTo>
                      <a:pt x="0" y="0"/>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4030" name="Freeform 241"/>
              <p:cNvSpPr>
                <a:spLocks/>
              </p:cNvSpPr>
              <p:nvPr/>
            </p:nvSpPr>
            <p:spPr bwMode="auto">
              <a:xfrm>
                <a:off x="3350" y="2971"/>
                <a:ext cx="1" cy="4"/>
              </a:xfrm>
              <a:custGeom>
                <a:avLst/>
                <a:gdLst>
                  <a:gd name="T0" fmla="*/ 0 w 1"/>
                  <a:gd name="T1" fmla="*/ 0 h 4"/>
                  <a:gd name="T2" fmla="*/ 0 w 1"/>
                  <a:gd name="T3" fmla="*/ 4 h 4"/>
                  <a:gd name="T4" fmla="*/ 0 w 1"/>
                  <a:gd name="T5" fmla="*/ 0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0"/>
                    </a:moveTo>
                    <a:lnTo>
                      <a:pt x="0" y="4"/>
                    </a:lnTo>
                    <a:lnTo>
                      <a:pt x="0" y="0"/>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4031" name="Freeform 242"/>
              <p:cNvSpPr>
                <a:spLocks/>
              </p:cNvSpPr>
              <p:nvPr/>
            </p:nvSpPr>
            <p:spPr bwMode="auto">
              <a:xfrm>
                <a:off x="3354" y="2983"/>
                <a:ext cx="1" cy="4"/>
              </a:xfrm>
              <a:custGeom>
                <a:avLst/>
                <a:gdLst>
                  <a:gd name="T0" fmla="*/ 0 w 1"/>
                  <a:gd name="T1" fmla="*/ 0 h 4"/>
                  <a:gd name="T2" fmla="*/ 0 w 1"/>
                  <a:gd name="T3" fmla="*/ 4 h 4"/>
                  <a:gd name="T4" fmla="*/ 0 w 1"/>
                  <a:gd name="T5" fmla="*/ 0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0"/>
                    </a:moveTo>
                    <a:lnTo>
                      <a:pt x="0" y="4"/>
                    </a:lnTo>
                    <a:lnTo>
                      <a:pt x="0" y="0"/>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4032" name="Line 243"/>
              <p:cNvSpPr>
                <a:spLocks noChangeShapeType="1"/>
              </p:cNvSpPr>
              <p:nvPr/>
            </p:nvSpPr>
            <p:spPr bwMode="auto">
              <a:xfrm>
                <a:off x="3358" y="2995"/>
                <a:ext cx="1" cy="1"/>
              </a:xfrm>
              <a:prstGeom prst="line">
                <a:avLst/>
              </a:prstGeom>
              <a:noFill/>
              <a:ln>
                <a:noFill/>
              </a:ln>
              <a:extLst>
                <a:ext uri="{909E8E84-426E-40DD-AFC4-6F175D3DCCD1}">
                  <a14:hiddenFill xmlns:a14="http://schemas.microsoft.com/office/drawing/2010/main" xmlns="">
                    <a:noFill/>
                  </a14:hiddenFill>
                </a:ext>
                <a:ext uri="{91240B29-F687-4F45-9708-019B960494DF}">
                  <a14:hiddenLine xmlns:a14="http://schemas.microsoft.com/office/drawing/2010/main" xmlns="" w="9525">
                    <a:solidFill>
                      <a:srgbClr val="000000"/>
                    </a:solidFill>
                    <a:round/>
                    <a:headEnd/>
                    <a:tailEnd/>
                  </a14:hiddenLine>
                </a:ext>
              </a:extLst>
            </p:spPr>
            <p:txBody>
              <a:bodyPr/>
              <a:lstStyle/>
              <a:p>
                <a:pPr eaLnBrk="0" fontAlgn="base" hangingPunct="0">
                  <a:spcBef>
                    <a:spcPct val="0"/>
                  </a:spcBef>
                  <a:spcAft>
                    <a:spcPct val="0"/>
                  </a:spcAft>
                </a:pPr>
                <a:endParaRPr lang="en-US">
                  <a:solidFill>
                    <a:prstClr val="black"/>
                  </a:solidFill>
                </a:endParaRPr>
              </a:p>
            </p:txBody>
          </p:sp>
          <p:sp>
            <p:nvSpPr>
              <p:cNvPr id="34033" name="Freeform 244"/>
              <p:cNvSpPr>
                <a:spLocks/>
              </p:cNvSpPr>
              <p:nvPr/>
            </p:nvSpPr>
            <p:spPr bwMode="auto">
              <a:xfrm>
                <a:off x="3362" y="3003"/>
                <a:ext cx="1" cy="4"/>
              </a:xfrm>
              <a:custGeom>
                <a:avLst/>
                <a:gdLst>
                  <a:gd name="T0" fmla="*/ 0 w 1"/>
                  <a:gd name="T1" fmla="*/ 0 h 4"/>
                  <a:gd name="T2" fmla="*/ 0 w 1"/>
                  <a:gd name="T3" fmla="*/ 4 h 4"/>
                  <a:gd name="T4" fmla="*/ 0 w 1"/>
                  <a:gd name="T5" fmla="*/ 0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0"/>
                    </a:moveTo>
                    <a:lnTo>
                      <a:pt x="0" y="4"/>
                    </a:lnTo>
                    <a:lnTo>
                      <a:pt x="0" y="0"/>
                    </a:lnTo>
                    <a:close/>
                  </a:path>
                </a:pathLst>
              </a:custGeom>
              <a:solidFill>
                <a:srgbClr val="E74F43"/>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eaLnBrk="0" fontAlgn="base" hangingPunct="0">
                  <a:spcBef>
                    <a:spcPct val="0"/>
                  </a:spcBef>
                  <a:spcAft>
                    <a:spcPct val="0"/>
                  </a:spcAft>
                </a:pPr>
                <a:endParaRPr lang="en-US">
                  <a:solidFill>
                    <a:prstClr val="black"/>
                  </a:solidFill>
                </a:endParaRPr>
              </a:p>
            </p:txBody>
          </p:sp>
          <p:sp>
            <p:nvSpPr>
              <p:cNvPr id="34034" name="Freeform 245"/>
              <p:cNvSpPr>
                <a:spLocks/>
              </p:cNvSpPr>
              <p:nvPr/>
            </p:nvSpPr>
            <p:spPr bwMode="auto">
              <a:xfrm>
                <a:off x="3358" y="2995"/>
                <a:ext cx="1" cy="1"/>
              </a:xfrm>
              <a:custGeom>
                <a:avLst/>
                <a:gdLst>
                  <a:gd name="T0" fmla="*/ 0 w 1"/>
                  <a:gd name="T1" fmla="*/ 0 h 1"/>
                  <a:gd name="T2" fmla="*/ 0 w 1"/>
                  <a:gd name="T3" fmla="*/ 0 h 1"/>
                  <a:gd name="T4" fmla="*/ 0 w 1"/>
                  <a:gd name="T5" fmla="*/ 0 h 1"/>
                  <a:gd name="T6" fmla="*/ 0 60000 65536"/>
                  <a:gd name="T7" fmla="*/ 0 60000 65536"/>
                  <a:gd name="T8" fmla="*/ 0 60000 65536"/>
                  <a:gd name="T9" fmla="*/ 0 w 1"/>
                  <a:gd name="T10" fmla="*/ 0 h 1"/>
                  <a:gd name="T11" fmla="*/ 1 w 1"/>
                  <a:gd name="T12" fmla="*/ 1 h 1"/>
                </a:gdLst>
                <a:ahLst/>
                <a:cxnLst>
                  <a:cxn ang="T6">
                    <a:pos x="T0" y="T1"/>
                  </a:cxn>
                  <a:cxn ang="T7">
                    <a:pos x="T2" y="T3"/>
                  </a:cxn>
                  <a:cxn ang="T8">
                    <a:pos x="T4" y="T5"/>
                  </a:cxn>
                </a:cxnLst>
                <a:rect l="T9" t="T10" r="T11" b="T12"/>
                <a:pathLst>
                  <a:path w="1" h="1">
                    <a:moveTo>
                      <a:pt x="0" y="0"/>
                    </a:moveTo>
                    <a:lnTo>
                      <a:pt x="0" y="0"/>
                    </a:lnTo>
                    <a:close/>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pPr eaLnBrk="0" fontAlgn="base" hangingPunct="0">
                  <a:spcBef>
                    <a:spcPct val="0"/>
                  </a:spcBef>
                  <a:spcAft>
                    <a:spcPct val="0"/>
                  </a:spcAft>
                </a:pPr>
                <a:endParaRPr lang="en-US">
                  <a:solidFill>
                    <a:prstClr val="black"/>
                  </a:solidFill>
                </a:endParaRPr>
              </a:p>
            </p:txBody>
          </p:sp>
          <p:sp>
            <p:nvSpPr>
              <p:cNvPr id="34035" name="Line 246"/>
              <p:cNvSpPr>
                <a:spLocks noChangeShapeType="1"/>
              </p:cNvSpPr>
              <p:nvPr/>
            </p:nvSpPr>
            <p:spPr bwMode="auto">
              <a:xfrm>
                <a:off x="3362" y="3003"/>
                <a:ext cx="1" cy="4"/>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pPr eaLnBrk="0" fontAlgn="base" hangingPunct="0">
                  <a:spcBef>
                    <a:spcPct val="0"/>
                  </a:spcBef>
                  <a:spcAft>
                    <a:spcPct val="0"/>
                  </a:spcAft>
                </a:pPr>
                <a:endParaRPr lang="en-US">
                  <a:solidFill>
                    <a:prstClr val="black"/>
                  </a:solidFill>
                </a:endParaRPr>
              </a:p>
            </p:txBody>
          </p:sp>
          <p:sp>
            <p:nvSpPr>
              <p:cNvPr id="34036" name="Freeform 247"/>
              <p:cNvSpPr>
                <a:spLocks/>
              </p:cNvSpPr>
              <p:nvPr/>
            </p:nvSpPr>
            <p:spPr bwMode="auto">
              <a:xfrm>
                <a:off x="3362" y="3015"/>
                <a:ext cx="4" cy="4"/>
              </a:xfrm>
              <a:custGeom>
                <a:avLst/>
                <a:gdLst>
                  <a:gd name="T0" fmla="*/ 0 w 4"/>
                  <a:gd name="T1" fmla="*/ 0 h 4"/>
                  <a:gd name="T2" fmla="*/ 4 w 4"/>
                  <a:gd name="T3" fmla="*/ 4 h 4"/>
                  <a:gd name="T4" fmla="*/ 0 w 4"/>
                  <a:gd name="T5" fmla="*/ 0 h 4"/>
                  <a:gd name="T6" fmla="*/ 0 60000 65536"/>
                  <a:gd name="T7" fmla="*/ 0 60000 65536"/>
                  <a:gd name="T8" fmla="*/ 0 60000 65536"/>
                  <a:gd name="T9" fmla="*/ 0 w 4"/>
                  <a:gd name="T10" fmla="*/ 0 h 4"/>
                  <a:gd name="T11" fmla="*/ 4 w 4"/>
                  <a:gd name="T12" fmla="*/ 4 h 4"/>
                </a:gdLst>
                <a:ahLst/>
                <a:cxnLst>
                  <a:cxn ang="T6">
                    <a:pos x="T0" y="T1"/>
                  </a:cxn>
                  <a:cxn ang="T7">
                    <a:pos x="T2" y="T3"/>
                  </a:cxn>
                  <a:cxn ang="T8">
                    <a:pos x="T4" y="T5"/>
                  </a:cxn>
                </a:cxnLst>
                <a:rect l="T9" t="T10" r="T11" b="T12"/>
                <a:pathLst>
                  <a:path w="4" h="4">
                    <a:moveTo>
                      <a:pt x="0" y="0"/>
                    </a:moveTo>
                    <a:lnTo>
                      <a:pt x="4" y="4"/>
                    </a:lnTo>
                    <a:lnTo>
                      <a:pt x="0" y="0"/>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4037" name="Freeform 248"/>
              <p:cNvSpPr>
                <a:spLocks/>
              </p:cNvSpPr>
              <p:nvPr/>
            </p:nvSpPr>
            <p:spPr bwMode="auto">
              <a:xfrm>
                <a:off x="3366" y="3027"/>
                <a:ext cx="4" cy="4"/>
              </a:xfrm>
              <a:custGeom>
                <a:avLst/>
                <a:gdLst>
                  <a:gd name="T0" fmla="*/ 0 w 4"/>
                  <a:gd name="T1" fmla="*/ 0 h 4"/>
                  <a:gd name="T2" fmla="*/ 4 w 4"/>
                  <a:gd name="T3" fmla="*/ 4 h 4"/>
                  <a:gd name="T4" fmla="*/ 0 w 4"/>
                  <a:gd name="T5" fmla="*/ 0 h 4"/>
                  <a:gd name="T6" fmla="*/ 0 60000 65536"/>
                  <a:gd name="T7" fmla="*/ 0 60000 65536"/>
                  <a:gd name="T8" fmla="*/ 0 60000 65536"/>
                  <a:gd name="T9" fmla="*/ 0 w 4"/>
                  <a:gd name="T10" fmla="*/ 0 h 4"/>
                  <a:gd name="T11" fmla="*/ 4 w 4"/>
                  <a:gd name="T12" fmla="*/ 4 h 4"/>
                </a:gdLst>
                <a:ahLst/>
                <a:cxnLst>
                  <a:cxn ang="T6">
                    <a:pos x="T0" y="T1"/>
                  </a:cxn>
                  <a:cxn ang="T7">
                    <a:pos x="T2" y="T3"/>
                  </a:cxn>
                  <a:cxn ang="T8">
                    <a:pos x="T4" y="T5"/>
                  </a:cxn>
                </a:cxnLst>
                <a:rect l="T9" t="T10" r="T11" b="T12"/>
                <a:pathLst>
                  <a:path w="4" h="4">
                    <a:moveTo>
                      <a:pt x="0" y="0"/>
                    </a:moveTo>
                    <a:lnTo>
                      <a:pt x="4" y="4"/>
                    </a:lnTo>
                    <a:lnTo>
                      <a:pt x="0" y="0"/>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4038" name="Freeform 249"/>
              <p:cNvSpPr>
                <a:spLocks/>
              </p:cNvSpPr>
              <p:nvPr/>
            </p:nvSpPr>
            <p:spPr bwMode="auto">
              <a:xfrm>
                <a:off x="3370" y="3039"/>
                <a:ext cx="1" cy="4"/>
              </a:xfrm>
              <a:custGeom>
                <a:avLst/>
                <a:gdLst>
                  <a:gd name="T0" fmla="*/ 0 w 1"/>
                  <a:gd name="T1" fmla="*/ 0 h 4"/>
                  <a:gd name="T2" fmla="*/ 0 w 1"/>
                  <a:gd name="T3" fmla="*/ 4 h 4"/>
                  <a:gd name="T4" fmla="*/ 0 w 1"/>
                  <a:gd name="T5" fmla="*/ 0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0"/>
                    </a:moveTo>
                    <a:lnTo>
                      <a:pt x="0" y="4"/>
                    </a:lnTo>
                    <a:lnTo>
                      <a:pt x="0" y="0"/>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4039" name="Freeform 250"/>
              <p:cNvSpPr>
                <a:spLocks/>
              </p:cNvSpPr>
              <p:nvPr/>
            </p:nvSpPr>
            <p:spPr bwMode="auto">
              <a:xfrm>
                <a:off x="3374" y="3051"/>
                <a:ext cx="1" cy="4"/>
              </a:xfrm>
              <a:custGeom>
                <a:avLst/>
                <a:gdLst>
                  <a:gd name="T0" fmla="*/ 0 w 1"/>
                  <a:gd name="T1" fmla="*/ 0 h 4"/>
                  <a:gd name="T2" fmla="*/ 0 w 1"/>
                  <a:gd name="T3" fmla="*/ 4 h 4"/>
                  <a:gd name="T4" fmla="*/ 0 w 1"/>
                  <a:gd name="T5" fmla="*/ 0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0"/>
                    </a:moveTo>
                    <a:lnTo>
                      <a:pt x="0" y="4"/>
                    </a:lnTo>
                    <a:lnTo>
                      <a:pt x="0" y="0"/>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4040" name="Freeform 251"/>
              <p:cNvSpPr>
                <a:spLocks/>
              </p:cNvSpPr>
              <p:nvPr/>
            </p:nvSpPr>
            <p:spPr bwMode="auto">
              <a:xfrm>
                <a:off x="3378" y="3063"/>
                <a:ext cx="1" cy="4"/>
              </a:xfrm>
              <a:custGeom>
                <a:avLst/>
                <a:gdLst>
                  <a:gd name="T0" fmla="*/ 0 w 1"/>
                  <a:gd name="T1" fmla="*/ 0 h 4"/>
                  <a:gd name="T2" fmla="*/ 0 w 1"/>
                  <a:gd name="T3" fmla="*/ 4 h 4"/>
                  <a:gd name="T4" fmla="*/ 0 w 1"/>
                  <a:gd name="T5" fmla="*/ 0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0"/>
                    </a:moveTo>
                    <a:lnTo>
                      <a:pt x="0" y="4"/>
                    </a:lnTo>
                    <a:lnTo>
                      <a:pt x="0" y="0"/>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4041" name="Freeform 252"/>
              <p:cNvSpPr>
                <a:spLocks/>
              </p:cNvSpPr>
              <p:nvPr/>
            </p:nvSpPr>
            <p:spPr bwMode="auto">
              <a:xfrm>
                <a:off x="3382" y="3075"/>
                <a:ext cx="1" cy="4"/>
              </a:xfrm>
              <a:custGeom>
                <a:avLst/>
                <a:gdLst>
                  <a:gd name="T0" fmla="*/ 0 w 1"/>
                  <a:gd name="T1" fmla="*/ 0 h 4"/>
                  <a:gd name="T2" fmla="*/ 0 w 1"/>
                  <a:gd name="T3" fmla="*/ 4 h 4"/>
                  <a:gd name="T4" fmla="*/ 0 w 1"/>
                  <a:gd name="T5" fmla="*/ 0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0"/>
                    </a:moveTo>
                    <a:lnTo>
                      <a:pt x="0" y="4"/>
                    </a:lnTo>
                    <a:lnTo>
                      <a:pt x="0" y="0"/>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4042" name="Freeform 253"/>
              <p:cNvSpPr>
                <a:spLocks/>
              </p:cNvSpPr>
              <p:nvPr/>
            </p:nvSpPr>
            <p:spPr bwMode="auto">
              <a:xfrm>
                <a:off x="3382" y="3087"/>
                <a:ext cx="4" cy="1"/>
              </a:xfrm>
              <a:custGeom>
                <a:avLst/>
                <a:gdLst>
                  <a:gd name="T0" fmla="*/ 0 w 4"/>
                  <a:gd name="T1" fmla="*/ 0 h 1"/>
                  <a:gd name="T2" fmla="*/ 4 w 4"/>
                  <a:gd name="T3" fmla="*/ 0 h 1"/>
                  <a:gd name="T4" fmla="*/ 0 w 4"/>
                  <a:gd name="T5" fmla="*/ 0 h 1"/>
                  <a:gd name="T6" fmla="*/ 0 w 4"/>
                  <a:gd name="T7" fmla="*/ 0 h 1"/>
                  <a:gd name="T8" fmla="*/ 0 60000 65536"/>
                  <a:gd name="T9" fmla="*/ 0 60000 65536"/>
                  <a:gd name="T10" fmla="*/ 0 60000 65536"/>
                  <a:gd name="T11" fmla="*/ 0 60000 65536"/>
                  <a:gd name="T12" fmla="*/ 0 w 4"/>
                  <a:gd name="T13" fmla="*/ 0 h 1"/>
                  <a:gd name="T14" fmla="*/ 4 w 4"/>
                  <a:gd name="T15" fmla="*/ 1 h 1"/>
                </a:gdLst>
                <a:ahLst/>
                <a:cxnLst>
                  <a:cxn ang="T8">
                    <a:pos x="T0" y="T1"/>
                  </a:cxn>
                  <a:cxn ang="T9">
                    <a:pos x="T2" y="T3"/>
                  </a:cxn>
                  <a:cxn ang="T10">
                    <a:pos x="T4" y="T5"/>
                  </a:cxn>
                  <a:cxn ang="T11">
                    <a:pos x="T6" y="T7"/>
                  </a:cxn>
                </a:cxnLst>
                <a:rect l="T12" t="T13" r="T14" b="T15"/>
                <a:pathLst>
                  <a:path w="4" h="1">
                    <a:moveTo>
                      <a:pt x="0" y="0"/>
                    </a:moveTo>
                    <a:lnTo>
                      <a:pt x="4" y="0"/>
                    </a:lnTo>
                    <a:lnTo>
                      <a:pt x="0" y="0"/>
                    </a:lnTo>
                    <a:close/>
                  </a:path>
                </a:pathLst>
              </a:custGeom>
              <a:solidFill>
                <a:srgbClr val="E74F43"/>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eaLnBrk="0" fontAlgn="base" hangingPunct="0">
                  <a:spcBef>
                    <a:spcPct val="0"/>
                  </a:spcBef>
                  <a:spcAft>
                    <a:spcPct val="0"/>
                  </a:spcAft>
                </a:pPr>
                <a:endParaRPr lang="en-US">
                  <a:solidFill>
                    <a:prstClr val="black"/>
                  </a:solidFill>
                </a:endParaRPr>
              </a:p>
            </p:txBody>
          </p:sp>
          <p:sp>
            <p:nvSpPr>
              <p:cNvPr id="34043" name="Freeform 254"/>
              <p:cNvSpPr>
                <a:spLocks/>
              </p:cNvSpPr>
              <p:nvPr/>
            </p:nvSpPr>
            <p:spPr bwMode="auto">
              <a:xfrm>
                <a:off x="3370" y="3083"/>
                <a:ext cx="4" cy="1"/>
              </a:xfrm>
              <a:custGeom>
                <a:avLst/>
                <a:gdLst>
                  <a:gd name="T0" fmla="*/ 4 w 4"/>
                  <a:gd name="T1" fmla="*/ 0 h 1"/>
                  <a:gd name="T2" fmla="*/ 0 w 4"/>
                  <a:gd name="T3" fmla="*/ 0 h 1"/>
                  <a:gd name="T4" fmla="*/ 4 w 4"/>
                  <a:gd name="T5" fmla="*/ 0 h 1"/>
                  <a:gd name="T6" fmla="*/ 0 60000 65536"/>
                  <a:gd name="T7" fmla="*/ 0 60000 65536"/>
                  <a:gd name="T8" fmla="*/ 0 60000 65536"/>
                  <a:gd name="T9" fmla="*/ 0 w 4"/>
                  <a:gd name="T10" fmla="*/ 0 h 1"/>
                  <a:gd name="T11" fmla="*/ 4 w 4"/>
                  <a:gd name="T12" fmla="*/ 1 h 1"/>
                </a:gdLst>
                <a:ahLst/>
                <a:cxnLst>
                  <a:cxn ang="T6">
                    <a:pos x="T0" y="T1"/>
                  </a:cxn>
                  <a:cxn ang="T7">
                    <a:pos x="T2" y="T3"/>
                  </a:cxn>
                  <a:cxn ang="T8">
                    <a:pos x="T4" y="T5"/>
                  </a:cxn>
                </a:cxnLst>
                <a:rect l="T9" t="T10" r="T11" b="T12"/>
                <a:pathLst>
                  <a:path w="4" h="1">
                    <a:moveTo>
                      <a:pt x="4" y="0"/>
                    </a:moveTo>
                    <a:lnTo>
                      <a:pt x="0" y="0"/>
                    </a:lnTo>
                    <a:lnTo>
                      <a:pt x="4" y="0"/>
                    </a:lnTo>
                    <a:close/>
                  </a:path>
                </a:pathLst>
              </a:custGeom>
              <a:solidFill>
                <a:srgbClr val="E74F43"/>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eaLnBrk="0" fontAlgn="base" hangingPunct="0">
                  <a:spcBef>
                    <a:spcPct val="0"/>
                  </a:spcBef>
                  <a:spcAft>
                    <a:spcPct val="0"/>
                  </a:spcAft>
                </a:pPr>
                <a:endParaRPr lang="en-US">
                  <a:solidFill>
                    <a:prstClr val="black"/>
                  </a:solidFill>
                </a:endParaRPr>
              </a:p>
            </p:txBody>
          </p:sp>
          <p:sp>
            <p:nvSpPr>
              <p:cNvPr id="34044" name="Freeform 255"/>
              <p:cNvSpPr>
                <a:spLocks/>
              </p:cNvSpPr>
              <p:nvPr/>
            </p:nvSpPr>
            <p:spPr bwMode="auto">
              <a:xfrm>
                <a:off x="3382" y="3087"/>
                <a:ext cx="4" cy="1"/>
              </a:xfrm>
              <a:custGeom>
                <a:avLst/>
                <a:gdLst>
                  <a:gd name="T0" fmla="*/ 0 w 4"/>
                  <a:gd name="T1" fmla="*/ 0 h 1"/>
                  <a:gd name="T2" fmla="*/ 4 w 4"/>
                  <a:gd name="T3" fmla="*/ 0 h 1"/>
                  <a:gd name="T4" fmla="*/ 4 w 4"/>
                  <a:gd name="T5" fmla="*/ 0 h 1"/>
                  <a:gd name="T6" fmla="*/ 0 w 4"/>
                  <a:gd name="T7" fmla="*/ 0 h 1"/>
                  <a:gd name="T8" fmla="*/ 0 w 4"/>
                  <a:gd name="T9" fmla="*/ 0 h 1"/>
                  <a:gd name="T10" fmla="*/ 0 w 4"/>
                  <a:gd name="T11" fmla="*/ 0 h 1"/>
                  <a:gd name="T12" fmla="*/ 0 w 4"/>
                  <a:gd name="T13" fmla="*/ 0 h 1"/>
                  <a:gd name="T14" fmla="*/ 0 60000 65536"/>
                  <a:gd name="T15" fmla="*/ 0 60000 65536"/>
                  <a:gd name="T16" fmla="*/ 0 60000 65536"/>
                  <a:gd name="T17" fmla="*/ 0 60000 65536"/>
                  <a:gd name="T18" fmla="*/ 0 60000 65536"/>
                  <a:gd name="T19" fmla="*/ 0 60000 65536"/>
                  <a:gd name="T20" fmla="*/ 0 60000 65536"/>
                  <a:gd name="T21" fmla="*/ 0 w 4"/>
                  <a:gd name="T22" fmla="*/ 0 h 1"/>
                  <a:gd name="T23" fmla="*/ 4 w 4"/>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 h="1">
                    <a:moveTo>
                      <a:pt x="0" y="0"/>
                    </a:moveTo>
                    <a:lnTo>
                      <a:pt x="4" y="0"/>
                    </a:lnTo>
                    <a:lnTo>
                      <a:pt x="0" y="0"/>
                    </a:lnTo>
                    <a:close/>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pPr eaLnBrk="0" fontAlgn="base" hangingPunct="0">
                  <a:spcBef>
                    <a:spcPct val="0"/>
                  </a:spcBef>
                  <a:spcAft>
                    <a:spcPct val="0"/>
                  </a:spcAft>
                </a:pPr>
                <a:endParaRPr lang="en-US">
                  <a:solidFill>
                    <a:prstClr val="black"/>
                  </a:solidFill>
                </a:endParaRPr>
              </a:p>
            </p:txBody>
          </p:sp>
          <p:sp>
            <p:nvSpPr>
              <p:cNvPr id="34045" name="Line 256"/>
              <p:cNvSpPr>
                <a:spLocks noChangeShapeType="1"/>
              </p:cNvSpPr>
              <p:nvPr/>
            </p:nvSpPr>
            <p:spPr bwMode="auto">
              <a:xfrm flipH="1">
                <a:off x="3370" y="3083"/>
                <a:ext cx="4" cy="1"/>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pPr eaLnBrk="0" fontAlgn="base" hangingPunct="0">
                  <a:spcBef>
                    <a:spcPct val="0"/>
                  </a:spcBef>
                  <a:spcAft>
                    <a:spcPct val="0"/>
                  </a:spcAft>
                </a:pPr>
                <a:endParaRPr lang="en-US">
                  <a:solidFill>
                    <a:prstClr val="black"/>
                  </a:solidFill>
                </a:endParaRPr>
              </a:p>
            </p:txBody>
          </p:sp>
          <p:sp>
            <p:nvSpPr>
              <p:cNvPr id="34046" name="Freeform 257"/>
              <p:cNvSpPr>
                <a:spLocks/>
              </p:cNvSpPr>
              <p:nvPr/>
            </p:nvSpPr>
            <p:spPr bwMode="auto">
              <a:xfrm>
                <a:off x="3358" y="3079"/>
                <a:ext cx="4" cy="1"/>
              </a:xfrm>
              <a:custGeom>
                <a:avLst/>
                <a:gdLst>
                  <a:gd name="T0" fmla="*/ 4 w 4"/>
                  <a:gd name="T1" fmla="*/ 0 h 1"/>
                  <a:gd name="T2" fmla="*/ 0 w 4"/>
                  <a:gd name="T3" fmla="*/ 0 h 1"/>
                  <a:gd name="T4" fmla="*/ 4 w 4"/>
                  <a:gd name="T5" fmla="*/ 0 h 1"/>
                  <a:gd name="T6" fmla="*/ 0 60000 65536"/>
                  <a:gd name="T7" fmla="*/ 0 60000 65536"/>
                  <a:gd name="T8" fmla="*/ 0 60000 65536"/>
                  <a:gd name="T9" fmla="*/ 0 w 4"/>
                  <a:gd name="T10" fmla="*/ 0 h 1"/>
                  <a:gd name="T11" fmla="*/ 4 w 4"/>
                  <a:gd name="T12" fmla="*/ 1 h 1"/>
                </a:gdLst>
                <a:ahLst/>
                <a:cxnLst>
                  <a:cxn ang="T6">
                    <a:pos x="T0" y="T1"/>
                  </a:cxn>
                  <a:cxn ang="T7">
                    <a:pos x="T2" y="T3"/>
                  </a:cxn>
                  <a:cxn ang="T8">
                    <a:pos x="T4" y="T5"/>
                  </a:cxn>
                </a:cxnLst>
                <a:rect l="T9" t="T10" r="T11" b="T12"/>
                <a:pathLst>
                  <a:path w="4" h="1">
                    <a:moveTo>
                      <a:pt x="4" y="0"/>
                    </a:moveTo>
                    <a:lnTo>
                      <a:pt x="0" y="0"/>
                    </a:lnTo>
                    <a:lnTo>
                      <a:pt x="4" y="0"/>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4047" name="Freeform 258"/>
              <p:cNvSpPr>
                <a:spLocks/>
              </p:cNvSpPr>
              <p:nvPr/>
            </p:nvSpPr>
            <p:spPr bwMode="auto">
              <a:xfrm>
                <a:off x="3346" y="3075"/>
                <a:ext cx="4" cy="1"/>
              </a:xfrm>
              <a:custGeom>
                <a:avLst/>
                <a:gdLst>
                  <a:gd name="T0" fmla="*/ 4 w 4"/>
                  <a:gd name="T1" fmla="*/ 0 h 1"/>
                  <a:gd name="T2" fmla="*/ 0 w 4"/>
                  <a:gd name="T3" fmla="*/ 0 h 1"/>
                  <a:gd name="T4" fmla="*/ 4 w 4"/>
                  <a:gd name="T5" fmla="*/ 0 h 1"/>
                  <a:gd name="T6" fmla="*/ 0 60000 65536"/>
                  <a:gd name="T7" fmla="*/ 0 60000 65536"/>
                  <a:gd name="T8" fmla="*/ 0 60000 65536"/>
                  <a:gd name="T9" fmla="*/ 0 w 4"/>
                  <a:gd name="T10" fmla="*/ 0 h 1"/>
                  <a:gd name="T11" fmla="*/ 4 w 4"/>
                  <a:gd name="T12" fmla="*/ 1 h 1"/>
                </a:gdLst>
                <a:ahLst/>
                <a:cxnLst>
                  <a:cxn ang="T6">
                    <a:pos x="T0" y="T1"/>
                  </a:cxn>
                  <a:cxn ang="T7">
                    <a:pos x="T2" y="T3"/>
                  </a:cxn>
                  <a:cxn ang="T8">
                    <a:pos x="T4" y="T5"/>
                  </a:cxn>
                </a:cxnLst>
                <a:rect l="T9" t="T10" r="T11" b="T12"/>
                <a:pathLst>
                  <a:path w="4" h="1">
                    <a:moveTo>
                      <a:pt x="4" y="0"/>
                    </a:moveTo>
                    <a:lnTo>
                      <a:pt x="0" y="0"/>
                    </a:lnTo>
                    <a:lnTo>
                      <a:pt x="4" y="0"/>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4048" name="Freeform 259"/>
              <p:cNvSpPr>
                <a:spLocks/>
              </p:cNvSpPr>
              <p:nvPr/>
            </p:nvSpPr>
            <p:spPr bwMode="auto">
              <a:xfrm>
                <a:off x="3334" y="3071"/>
                <a:ext cx="4" cy="4"/>
              </a:xfrm>
              <a:custGeom>
                <a:avLst/>
                <a:gdLst>
                  <a:gd name="T0" fmla="*/ 4 w 4"/>
                  <a:gd name="T1" fmla="*/ 4 h 4"/>
                  <a:gd name="T2" fmla="*/ 0 w 4"/>
                  <a:gd name="T3" fmla="*/ 0 h 4"/>
                  <a:gd name="T4" fmla="*/ 4 w 4"/>
                  <a:gd name="T5" fmla="*/ 4 h 4"/>
                  <a:gd name="T6" fmla="*/ 0 60000 65536"/>
                  <a:gd name="T7" fmla="*/ 0 60000 65536"/>
                  <a:gd name="T8" fmla="*/ 0 60000 65536"/>
                  <a:gd name="T9" fmla="*/ 0 w 4"/>
                  <a:gd name="T10" fmla="*/ 0 h 4"/>
                  <a:gd name="T11" fmla="*/ 4 w 4"/>
                  <a:gd name="T12" fmla="*/ 4 h 4"/>
                </a:gdLst>
                <a:ahLst/>
                <a:cxnLst>
                  <a:cxn ang="T6">
                    <a:pos x="T0" y="T1"/>
                  </a:cxn>
                  <a:cxn ang="T7">
                    <a:pos x="T2" y="T3"/>
                  </a:cxn>
                  <a:cxn ang="T8">
                    <a:pos x="T4" y="T5"/>
                  </a:cxn>
                </a:cxnLst>
                <a:rect l="T9" t="T10" r="T11" b="T12"/>
                <a:pathLst>
                  <a:path w="4" h="4">
                    <a:moveTo>
                      <a:pt x="4" y="4"/>
                    </a:moveTo>
                    <a:lnTo>
                      <a:pt x="0" y="0"/>
                    </a:lnTo>
                    <a:lnTo>
                      <a:pt x="4" y="4"/>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4049" name="Freeform 260"/>
              <p:cNvSpPr>
                <a:spLocks/>
              </p:cNvSpPr>
              <p:nvPr/>
            </p:nvSpPr>
            <p:spPr bwMode="auto">
              <a:xfrm>
                <a:off x="3326" y="3067"/>
                <a:ext cx="4" cy="4"/>
              </a:xfrm>
              <a:custGeom>
                <a:avLst/>
                <a:gdLst>
                  <a:gd name="T0" fmla="*/ 4 w 4"/>
                  <a:gd name="T1" fmla="*/ 4 h 4"/>
                  <a:gd name="T2" fmla="*/ 0 w 4"/>
                  <a:gd name="T3" fmla="*/ 0 h 4"/>
                  <a:gd name="T4" fmla="*/ 4 w 4"/>
                  <a:gd name="T5" fmla="*/ 4 h 4"/>
                  <a:gd name="T6" fmla="*/ 0 60000 65536"/>
                  <a:gd name="T7" fmla="*/ 0 60000 65536"/>
                  <a:gd name="T8" fmla="*/ 0 60000 65536"/>
                  <a:gd name="T9" fmla="*/ 0 w 4"/>
                  <a:gd name="T10" fmla="*/ 0 h 4"/>
                  <a:gd name="T11" fmla="*/ 4 w 4"/>
                  <a:gd name="T12" fmla="*/ 4 h 4"/>
                </a:gdLst>
                <a:ahLst/>
                <a:cxnLst>
                  <a:cxn ang="T6">
                    <a:pos x="T0" y="T1"/>
                  </a:cxn>
                  <a:cxn ang="T7">
                    <a:pos x="T2" y="T3"/>
                  </a:cxn>
                  <a:cxn ang="T8">
                    <a:pos x="T4" y="T5"/>
                  </a:cxn>
                </a:cxnLst>
                <a:rect l="T9" t="T10" r="T11" b="T12"/>
                <a:pathLst>
                  <a:path w="4" h="4">
                    <a:moveTo>
                      <a:pt x="4" y="4"/>
                    </a:moveTo>
                    <a:lnTo>
                      <a:pt x="0" y="0"/>
                    </a:lnTo>
                    <a:lnTo>
                      <a:pt x="4" y="4"/>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4050" name="Freeform 261"/>
              <p:cNvSpPr>
                <a:spLocks/>
              </p:cNvSpPr>
              <p:nvPr/>
            </p:nvSpPr>
            <p:spPr bwMode="auto">
              <a:xfrm>
                <a:off x="3314" y="3063"/>
                <a:ext cx="4" cy="4"/>
              </a:xfrm>
              <a:custGeom>
                <a:avLst/>
                <a:gdLst>
                  <a:gd name="T0" fmla="*/ 4 w 4"/>
                  <a:gd name="T1" fmla="*/ 4 h 4"/>
                  <a:gd name="T2" fmla="*/ 0 w 4"/>
                  <a:gd name="T3" fmla="*/ 0 h 4"/>
                  <a:gd name="T4" fmla="*/ 4 w 4"/>
                  <a:gd name="T5" fmla="*/ 4 h 4"/>
                  <a:gd name="T6" fmla="*/ 0 60000 65536"/>
                  <a:gd name="T7" fmla="*/ 0 60000 65536"/>
                  <a:gd name="T8" fmla="*/ 0 60000 65536"/>
                  <a:gd name="T9" fmla="*/ 0 w 4"/>
                  <a:gd name="T10" fmla="*/ 0 h 4"/>
                  <a:gd name="T11" fmla="*/ 4 w 4"/>
                  <a:gd name="T12" fmla="*/ 4 h 4"/>
                </a:gdLst>
                <a:ahLst/>
                <a:cxnLst>
                  <a:cxn ang="T6">
                    <a:pos x="T0" y="T1"/>
                  </a:cxn>
                  <a:cxn ang="T7">
                    <a:pos x="T2" y="T3"/>
                  </a:cxn>
                  <a:cxn ang="T8">
                    <a:pos x="T4" y="T5"/>
                  </a:cxn>
                </a:cxnLst>
                <a:rect l="T9" t="T10" r="T11" b="T12"/>
                <a:pathLst>
                  <a:path w="4" h="4">
                    <a:moveTo>
                      <a:pt x="4" y="4"/>
                    </a:moveTo>
                    <a:lnTo>
                      <a:pt x="0" y="0"/>
                    </a:lnTo>
                    <a:lnTo>
                      <a:pt x="4" y="4"/>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4051" name="Freeform 262"/>
              <p:cNvSpPr>
                <a:spLocks/>
              </p:cNvSpPr>
              <p:nvPr/>
            </p:nvSpPr>
            <p:spPr bwMode="auto">
              <a:xfrm>
                <a:off x="3302" y="3059"/>
                <a:ext cx="4" cy="4"/>
              </a:xfrm>
              <a:custGeom>
                <a:avLst/>
                <a:gdLst>
                  <a:gd name="T0" fmla="*/ 4 w 4"/>
                  <a:gd name="T1" fmla="*/ 4 h 4"/>
                  <a:gd name="T2" fmla="*/ 0 w 4"/>
                  <a:gd name="T3" fmla="*/ 0 h 4"/>
                  <a:gd name="T4" fmla="*/ 4 w 4"/>
                  <a:gd name="T5" fmla="*/ 4 h 4"/>
                  <a:gd name="T6" fmla="*/ 0 60000 65536"/>
                  <a:gd name="T7" fmla="*/ 0 60000 65536"/>
                  <a:gd name="T8" fmla="*/ 0 60000 65536"/>
                  <a:gd name="T9" fmla="*/ 0 w 4"/>
                  <a:gd name="T10" fmla="*/ 0 h 4"/>
                  <a:gd name="T11" fmla="*/ 4 w 4"/>
                  <a:gd name="T12" fmla="*/ 4 h 4"/>
                </a:gdLst>
                <a:ahLst/>
                <a:cxnLst>
                  <a:cxn ang="T6">
                    <a:pos x="T0" y="T1"/>
                  </a:cxn>
                  <a:cxn ang="T7">
                    <a:pos x="T2" y="T3"/>
                  </a:cxn>
                  <a:cxn ang="T8">
                    <a:pos x="T4" y="T5"/>
                  </a:cxn>
                </a:cxnLst>
                <a:rect l="T9" t="T10" r="T11" b="T12"/>
                <a:pathLst>
                  <a:path w="4" h="4">
                    <a:moveTo>
                      <a:pt x="4" y="4"/>
                    </a:moveTo>
                    <a:lnTo>
                      <a:pt x="0" y="0"/>
                    </a:lnTo>
                    <a:lnTo>
                      <a:pt x="4" y="4"/>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4052" name="Line 263"/>
              <p:cNvSpPr>
                <a:spLocks noChangeShapeType="1"/>
              </p:cNvSpPr>
              <p:nvPr/>
            </p:nvSpPr>
            <p:spPr bwMode="auto">
              <a:xfrm>
                <a:off x="3294" y="3055"/>
                <a:ext cx="1" cy="1"/>
              </a:xfrm>
              <a:prstGeom prst="line">
                <a:avLst/>
              </a:prstGeom>
              <a:noFill/>
              <a:ln>
                <a:noFill/>
              </a:ln>
              <a:extLst>
                <a:ext uri="{909E8E84-426E-40DD-AFC4-6F175D3DCCD1}">
                  <a14:hiddenFill xmlns:a14="http://schemas.microsoft.com/office/drawing/2010/main" xmlns="">
                    <a:noFill/>
                  </a14:hiddenFill>
                </a:ext>
                <a:ext uri="{91240B29-F687-4F45-9708-019B960494DF}">
                  <a14:hiddenLine xmlns:a14="http://schemas.microsoft.com/office/drawing/2010/main" xmlns="" w="9525">
                    <a:solidFill>
                      <a:srgbClr val="000000"/>
                    </a:solidFill>
                    <a:round/>
                    <a:headEnd/>
                    <a:tailEnd/>
                  </a14:hiddenLine>
                </a:ext>
              </a:extLst>
            </p:spPr>
            <p:txBody>
              <a:bodyPr/>
              <a:lstStyle/>
              <a:p>
                <a:pPr eaLnBrk="0" fontAlgn="base" hangingPunct="0">
                  <a:spcBef>
                    <a:spcPct val="0"/>
                  </a:spcBef>
                  <a:spcAft>
                    <a:spcPct val="0"/>
                  </a:spcAft>
                </a:pPr>
                <a:endParaRPr lang="en-US">
                  <a:solidFill>
                    <a:prstClr val="black"/>
                  </a:solidFill>
                </a:endParaRPr>
              </a:p>
            </p:txBody>
          </p:sp>
          <p:sp>
            <p:nvSpPr>
              <p:cNvPr id="34053" name="Freeform 264"/>
              <p:cNvSpPr>
                <a:spLocks/>
              </p:cNvSpPr>
              <p:nvPr/>
            </p:nvSpPr>
            <p:spPr bwMode="auto">
              <a:xfrm>
                <a:off x="3286" y="3043"/>
                <a:ext cx="4" cy="4"/>
              </a:xfrm>
              <a:custGeom>
                <a:avLst/>
                <a:gdLst>
                  <a:gd name="T0" fmla="*/ 4 w 4"/>
                  <a:gd name="T1" fmla="*/ 4 h 4"/>
                  <a:gd name="T2" fmla="*/ 0 w 4"/>
                  <a:gd name="T3" fmla="*/ 0 h 4"/>
                  <a:gd name="T4" fmla="*/ 4 w 4"/>
                  <a:gd name="T5" fmla="*/ 4 h 4"/>
                  <a:gd name="T6" fmla="*/ 0 60000 65536"/>
                  <a:gd name="T7" fmla="*/ 0 60000 65536"/>
                  <a:gd name="T8" fmla="*/ 0 60000 65536"/>
                  <a:gd name="T9" fmla="*/ 0 w 4"/>
                  <a:gd name="T10" fmla="*/ 0 h 4"/>
                  <a:gd name="T11" fmla="*/ 4 w 4"/>
                  <a:gd name="T12" fmla="*/ 4 h 4"/>
                </a:gdLst>
                <a:ahLst/>
                <a:cxnLst>
                  <a:cxn ang="T6">
                    <a:pos x="T0" y="T1"/>
                  </a:cxn>
                  <a:cxn ang="T7">
                    <a:pos x="T2" y="T3"/>
                  </a:cxn>
                  <a:cxn ang="T8">
                    <a:pos x="T4" y="T5"/>
                  </a:cxn>
                </a:cxnLst>
                <a:rect l="T9" t="T10" r="T11" b="T12"/>
                <a:pathLst>
                  <a:path w="4" h="4">
                    <a:moveTo>
                      <a:pt x="4" y="4"/>
                    </a:moveTo>
                    <a:lnTo>
                      <a:pt x="0" y="0"/>
                    </a:lnTo>
                    <a:lnTo>
                      <a:pt x="4" y="4"/>
                    </a:lnTo>
                    <a:close/>
                  </a:path>
                </a:pathLst>
              </a:custGeom>
              <a:solidFill>
                <a:srgbClr val="E74F43"/>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eaLnBrk="0" fontAlgn="base" hangingPunct="0">
                  <a:spcBef>
                    <a:spcPct val="0"/>
                  </a:spcBef>
                  <a:spcAft>
                    <a:spcPct val="0"/>
                  </a:spcAft>
                </a:pPr>
                <a:endParaRPr lang="en-US">
                  <a:solidFill>
                    <a:prstClr val="black"/>
                  </a:solidFill>
                </a:endParaRPr>
              </a:p>
            </p:txBody>
          </p:sp>
          <p:sp>
            <p:nvSpPr>
              <p:cNvPr id="34054" name="Freeform 265"/>
              <p:cNvSpPr>
                <a:spLocks/>
              </p:cNvSpPr>
              <p:nvPr/>
            </p:nvSpPr>
            <p:spPr bwMode="auto">
              <a:xfrm>
                <a:off x="3294" y="3055"/>
                <a:ext cx="1" cy="1"/>
              </a:xfrm>
              <a:custGeom>
                <a:avLst/>
                <a:gdLst>
                  <a:gd name="T0" fmla="*/ 0 w 1"/>
                  <a:gd name="T1" fmla="*/ 0 h 1"/>
                  <a:gd name="T2" fmla="*/ 0 w 1"/>
                  <a:gd name="T3" fmla="*/ 0 h 1"/>
                  <a:gd name="T4" fmla="*/ 0 w 1"/>
                  <a:gd name="T5" fmla="*/ 0 h 1"/>
                  <a:gd name="T6" fmla="*/ 0 60000 65536"/>
                  <a:gd name="T7" fmla="*/ 0 60000 65536"/>
                  <a:gd name="T8" fmla="*/ 0 60000 65536"/>
                  <a:gd name="T9" fmla="*/ 0 w 1"/>
                  <a:gd name="T10" fmla="*/ 0 h 1"/>
                  <a:gd name="T11" fmla="*/ 1 w 1"/>
                  <a:gd name="T12" fmla="*/ 1 h 1"/>
                </a:gdLst>
                <a:ahLst/>
                <a:cxnLst>
                  <a:cxn ang="T6">
                    <a:pos x="T0" y="T1"/>
                  </a:cxn>
                  <a:cxn ang="T7">
                    <a:pos x="T2" y="T3"/>
                  </a:cxn>
                  <a:cxn ang="T8">
                    <a:pos x="T4" y="T5"/>
                  </a:cxn>
                </a:cxnLst>
                <a:rect l="T9" t="T10" r="T11" b="T12"/>
                <a:pathLst>
                  <a:path w="1" h="1">
                    <a:moveTo>
                      <a:pt x="0" y="0"/>
                    </a:moveTo>
                    <a:lnTo>
                      <a:pt x="0" y="0"/>
                    </a:lnTo>
                    <a:close/>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pPr eaLnBrk="0" fontAlgn="base" hangingPunct="0">
                  <a:spcBef>
                    <a:spcPct val="0"/>
                  </a:spcBef>
                  <a:spcAft>
                    <a:spcPct val="0"/>
                  </a:spcAft>
                </a:pPr>
                <a:endParaRPr lang="en-US">
                  <a:solidFill>
                    <a:prstClr val="black"/>
                  </a:solidFill>
                </a:endParaRPr>
              </a:p>
            </p:txBody>
          </p:sp>
          <p:sp>
            <p:nvSpPr>
              <p:cNvPr id="34055" name="Line 266"/>
              <p:cNvSpPr>
                <a:spLocks noChangeShapeType="1"/>
              </p:cNvSpPr>
              <p:nvPr/>
            </p:nvSpPr>
            <p:spPr bwMode="auto">
              <a:xfrm flipH="1" flipV="1">
                <a:off x="3286" y="3043"/>
                <a:ext cx="4" cy="4"/>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pPr eaLnBrk="0" fontAlgn="base" hangingPunct="0">
                  <a:spcBef>
                    <a:spcPct val="0"/>
                  </a:spcBef>
                  <a:spcAft>
                    <a:spcPct val="0"/>
                  </a:spcAft>
                </a:pPr>
                <a:endParaRPr lang="en-US">
                  <a:solidFill>
                    <a:prstClr val="black"/>
                  </a:solidFill>
                </a:endParaRPr>
              </a:p>
            </p:txBody>
          </p:sp>
          <p:sp>
            <p:nvSpPr>
              <p:cNvPr id="34056" name="Freeform 267"/>
              <p:cNvSpPr>
                <a:spLocks/>
              </p:cNvSpPr>
              <p:nvPr/>
            </p:nvSpPr>
            <p:spPr bwMode="auto">
              <a:xfrm>
                <a:off x="3278" y="3035"/>
                <a:ext cx="4" cy="4"/>
              </a:xfrm>
              <a:custGeom>
                <a:avLst/>
                <a:gdLst>
                  <a:gd name="T0" fmla="*/ 4 w 4"/>
                  <a:gd name="T1" fmla="*/ 4 h 4"/>
                  <a:gd name="T2" fmla="*/ 0 w 4"/>
                  <a:gd name="T3" fmla="*/ 0 h 4"/>
                  <a:gd name="T4" fmla="*/ 4 w 4"/>
                  <a:gd name="T5" fmla="*/ 4 h 4"/>
                  <a:gd name="T6" fmla="*/ 0 60000 65536"/>
                  <a:gd name="T7" fmla="*/ 0 60000 65536"/>
                  <a:gd name="T8" fmla="*/ 0 60000 65536"/>
                  <a:gd name="T9" fmla="*/ 0 w 4"/>
                  <a:gd name="T10" fmla="*/ 0 h 4"/>
                  <a:gd name="T11" fmla="*/ 4 w 4"/>
                  <a:gd name="T12" fmla="*/ 4 h 4"/>
                </a:gdLst>
                <a:ahLst/>
                <a:cxnLst>
                  <a:cxn ang="T6">
                    <a:pos x="T0" y="T1"/>
                  </a:cxn>
                  <a:cxn ang="T7">
                    <a:pos x="T2" y="T3"/>
                  </a:cxn>
                  <a:cxn ang="T8">
                    <a:pos x="T4" y="T5"/>
                  </a:cxn>
                </a:cxnLst>
                <a:rect l="T9" t="T10" r="T11" b="T12"/>
                <a:pathLst>
                  <a:path w="4" h="4">
                    <a:moveTo>
                      <a:pt x="4" y="4"/>
                    </a:moveTo>
                    <a:lnTo>
                      <a:pt x="0" y="0"/>
                    </a:lnTo>
                    <a:lnTo>
                      <a:pt x="4" y="4"/>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4057" name="Freeform 268"/>
              <p:cNvSpPr>
                <a:spLocks/>
              </p:cNvSpPr>
              <p:nvPr/>
            </p:nvSpPr>
            <p:spPr bwMode="auto">
              <a:xfrm>
                <a:off x="3274" y="3023"/>
                <a:ext cx="1" cy="4"/>
              </a:xfrm>
              <a:custGeom>
                <a:avLst/>
                <a:gdLst>
                  <a:gd name="T0" fmla="*/ 0 w 1"/>
                  <a:gd name="T1" fmla="*/ 4 h 4"/>
                  <a:gd name="T2" fmla="*/ 0 w 1"/>
                  <a:gd name="T3" fmla="*/ 0 h 4"/>
                  <a:gd name="T4" fmla="*/ 0 w 1"/>
                  <a:gd name="T5" fmla="*/ 4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4"/>
                    </a:moveTo>
                    <a:lnTo>
                      <a:pt x="0" y="0"/>
                    </a:lnTo>
                    <a:lnTo>
                      <a:pt x="0" y="4"/>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4058" name="Freeform 269"/>
              <p:cNvSpPr>
                <a:spLocks/>
              </p:cNvSpPr>
              <p:nvPr/>
            </p:nvSpPr>
            <p:spPr bwMode="auto">
              <a:xfrm>
                <a:off x="3266" y="3015"/>
                <a:ext cx="1" cy="4"/>
              </a:xfrm>
              <a:custGeom>
                <a:avLst/>
                <a:gdLst>
                  <a:gd name="T0" fmla="*/ 0 w 1"/>
                  <a:gd name="T1" fmla="*/ 4 h 4"/>
                  <a:gd name="T2" fmla="*/ 0 w 1"/>
                  <a:gd name="T3" fmla="*/ 0 h 4"/>
                  <a:gd name="T4" fmla="*/ 0 w 1"/>
                  <a:gd name="T5" fmla="*/ 4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4"/>
                    </a:moveTo>
                    <a:lnTo>
                      <a:pt x="0" y="0"/>
                    </a:lnTo>
                    <a:lnTo>
                      <a:pt x="0" y="4"/>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4059" name="Freeform 270"/>
              <p:cNvSpPr>
                <a:spLocks/>
              </p:cNvSpPr>
              <p:nvPr/>
            </p:nvSpPr>
            <p:spPr bwMode="auto">
              <a:xfrm>
                <a:off x="3257" y="3003"/>
                <a:ext cx="4" cy="4"/>
              </a:xfrm>
              <a:custGeom>
                <a:avLst/>
                <a:gdLst>
                  <a:gd name="T0" fmla="*/ 4 w 4"/>
                  <a:gd name="T1" fmla="*/ 4 h 4"/>
                  <a:gd name="T2" fmla="*/ 0 w 4"/>
                  <a:gd name="T3" fmla="*/ 0 h 4"/>
                  <a:gd name="T4" fmla="*/ 4 w 4"/>
                  <a:gd name="T5" fmla="*/ 4 h 4"/>
                  <a:gd name="T6" fmla="*/ 0 60000 65536"/>
                  <a:gd name="T7" fmla="*/ 0 60000 65536"/>
                  <a:gd name="T8" fmla="*/ 0 60000 65536"/>
                  <a:gd name="T9" fmla="*/ 0 w 4"/>
                  <a:gd name="T10" fmla="*/ 0 h 4"/>
                  <a:gd name="T11" fmla="*/ 4 w 4"/>
                  <a:gd name="T12" fmla="*/ 4 h 4"/>
                </a:gdLst>
                <a:ahLst/>
                <a:cxnLst>
                  <a:cxn ang="T6">
                    <a:pos x="T0" y="T1"/>
                  </a:cxn>
                  <a:cxn ang="T7">
                    <a:pos x="T2" y="T3"/>
                  </a:cxn>
                  <a:cxn ang="T8">
                    <a:pos x="T4" y="T5"/>
                  </a:cxn>
                </a:cxnLst>
                <a:rect l="T9" t="T10" r="T11" b="T12"/>
                <a:pathLst>
                  <a:path w="4" h="4">
                    <a:moveTo>
                      <a:pt x="4" y="4"/>
                    </a:moveTo>
                    <a:lnTo>
                      <a:pt x="0" y="0"/>
                    </a:lnTo>
                    <a:lnTo>
                      <a:pt x="4" y="4"/>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4060" name="Freeform 271"/>
              <p:cNvSpPr>
                <a:spLocks/>
              </p:cNvSpPr>
              <p:nvPr/>
            </p:nvSpPr>
            <p:spPr bwMode="auto">
              <a:xfrm>
                <a:off x="3249" y="2995"/>
                <a:ext cx="4" cy="4"/>
              </a:xfrm>
              <a:custGeom>
                <a:avLst/>
                <a:gdLst>
                  <a:gd name="T0" fmla="*/ 4 w 4"/>
                  <a:gd name="T1" fmla="*/ 4 h 4"/>
                  <a:gd name="T2" fmla="*/ 0 w 4"/>
                  <a:gd name="T3" fmla="*/ 0 h 4"/>
                  <a:gd name="T4" fmla="*/ 4 w 4"/>
                  <a:gd name="T5" fmla="*/ 4 h 4"/>
                  <a:gd name="T6" fmla="*/ 0 60000 65536"/>
                  <a:gd name="T7" fmla="*/ 0 60000 65536"/>
                  <a:gd name="T8" fmla="*/ 0 60000 65536"/>
                  <a:gd name="T9" fmla="*/ 0 w 4"/>
                  <a:gd name="T10" fmla="*/ 0 h 4"/>
                  <a:gd name="T11" fmla="*/ 4 w 4"/>
                  <a:gd name="T12" fmla="*/ 4 h 4"/>
                </a:gdLst>
                <a:ahLst/>
                <a:cxnLst>
                  <a:cxn ang="T6">
                    <a:pos x="T0" y="T1"/>
                  </a:cxn>
                  <a:cxn ang="T7">
                    <a:pos x="T2" y="T3"/>
                  </a:cxn>
                  <a:cxn ang="T8">
                    <a:pos x="T4" y="T5"/>
                  </a:cxn>
                </a:cxnLst>
                <a:rect l="T9" t="T10" r="T11" b="T12"/>
                <a:pathLst>
                  <a:path w="4" h="4">
                    <a:moveTo>
                      <a:pt x="4" y="4"/>
                    </a:moveTo>
                    <a:lnTo>
                      <a:pt x="0" y="0"/>
                    </a:lnTo>
                    <a:lnTo>
                      <a:pt x="4" y="4"/>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4061" name="Line 272"/>
              <p:cNvSpPr>
                <a:spLocks noChangeShapeType="1"/>
              </p:cNvSpPr>
              <p:nvPr/>
            </p:nvSpPr>
            <p:spPr bwMode="auto">
              <a:xfrm>
                <a:off x="3245" y="2987"/>
                <a:ext cx="1" cy="1"/>
              </a:xfrm>
              <a:prstGeom prst="line">
                <a:avLst/>
              </a:prstGeom>
              <a:noFill/>
              <a:ln>
                <a:noFill/>
              </a:ln>
              <a:extLst>
                <a:ext uri="{909E8E84-426E-40DD-AFC4-6F175D3DCCD1}">
                  <a14:hiddenFill xmlns:a14="http://schemas.microsoft.com/office/drawing/2010/main" xmlns="">
                    <a:noFill/>
                  </a14:hiddenFill>
                </a:ext>
                <a:ext uri="{91240B29-F687-4F45-9708-019B960494DF}">
                  <a14:hiddenLine xmlns:a14="http://schemas.microsoft.com/office/drawing/2010/main" xmlns="" w="9525">
                    <a:solidFill>
                      <a:srgbClr val="000000"/>
                    </a:solidFill>
                    <a:round/>
                    <a:headEnd/>
                    <a:tailEnd/>
                  </a14:hiddenLine>
                </a:ext>
              </a:extLst>
            </p:spPr>
            <p:txBody>
              <a:bodyPr/>
              <a:lstStyle/>
              <a:p>
                <a:pPr eaLnBrk="0" fontAlgn="base" hangingPunct="0">
                  <a:spcBef>
                    <a:spcPct val="0"/>
                  </a:spcBef>
                  <a:spcAft>
                    <a:spcPct val="0"/>
                  </a:spcAft>
                </a:pPr>
                <a:endParaRPr lang="en-US">
                  <a:solidFill>
                    <a:prstClr val="black"/>
                  </a:solidFill>
                </a:endParaRPr>
              </a:p>
            </p:txBody>
          </p:sp>
          <p:sp>
            <p:nvSpPr>
              <p:cNvPr id="34062" name="Freeform 273"/>
              <p:cNvSpPr>
                <a:spLocks/>
              </p:cNvSpPr>
              <p:nvPr/>
            </p:nvSpPr>
            <p:spPr bwMode="auto">
              <a:xfrm>
                <a:off x="3237" y="2975"/>
                <a:ext cx="1" cy="4"/>
              </a:xfrm>
              <a:custGeom>
                <a:avLst/>
                <a:gdLst>
                  <a:gd name="T0" fmla="*/ 0 w 1"/>
                  <a:gd name="T1" fmla="*/ 4 h 4"/>
                  <a:gd name="T2" fmla="*/ 0 w 1"/>
                  <a:gd name="T3" fmla="*/ 0 h 4"/>
                  <a:gd name="T4" fmla="*/ 0 w 1"/>
                  <a:gd name="T5" fmla="*/ 4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4"/>
                    </a:moveTo>
                    <a:lnTo>
                      <a:pt x="0" y="0"/>
                    </a:lnTo>
                    <a:lnTo>
                      <a:pt x="0" y="4"/>
                    </a:lnTo>
                    <a:close/>
                  </a:path>
                </a:pathLst>
              </a:custGeom>
              <a:solidFill>
                <a:srgbClr val="E74F43"/>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eaLnBrk="0" fontAlgn="base" hangingPunct="0">
                  <a:spcBef>
                    <a:spcPct val="0"/>
                  </a:spcBef>
                  <a:spcAft>
                    <a:spcPct val="0"/>
                  </a:spcAft>
                </a:pPr>
                <a:endParaRPr lang="en-US">
                  <a:solidFill>
                    <a:prstClr val="black"/>
                  </a:solidFill>
                </a:endParaRPr>
              </a:p>
            </p:txBody>
          </p:sp>
          <p:sp>
            <p:nvSpPr>
              <p:cNvPr id="34063" name="Freeform 274"/>
              <p:cNvSpPr>
                <a:spLocks/>
              </p:cNvSpPr>
              <p:nvPr/>
            </p:nvSpPr>
            <p:spPr bwMode="auto">
              <a:xfrm>
                <a:off x="3245" y="2987"/>
                <a:ext cx="1" cy="1"/>
              </a:xfrm>
              <a:custGeom>
                <a:avLst/>
                <a:gdLst>
                  <a:gd name="T0" fmla="*/ 0 w 1"/>
                  <a:gd name="T1" fmla="*/ 0 h 1"/>
                  <a:gd name="T2" fmla="*/ 0 w 1"/>
                  <a:gd name="T3" fmla="*/ 0 h 1"/>
                  <a:gd name="T4" fmla="*/ 0 w 1"/>
                  <a:gd name="T5" fmla="*/ 0 h 1"/>
                  <a:gd name="T6" fmla="*/ 0 60000 65536"/>
                  <a:gd name="T7" fmla="*/ 0 60000 65536"/>
                  <a:gd name="T8" fmla="*/ 0 60000 65536"/>
                  <a:gd name="T9" fmla="*/ 0 w 1"/>
                  <a:gd name="T10" fmla="*/ 0 h 1"/>
                  <a:gd name="T11" fmla="*/ 1 w 1"/>
                  <a:gd name="T12" fmla="*/ 1 h 1"/>
                </a:gdLst>
                <a:ahLst/>
                <a:cxnLst>
                  <a:cxn ang="T6">
                    <a:pos x="T0" y="T1"/>
                  </a:cxn>
                  <a:cxn ang="T7">
                    <a:pos x="T2" y="T3"/>
                  </a:cxn>
                  <a:cxn ang="T8">
                    <a:pos x="T4" y="T5"/>
                  </a:cxn>
                </a:cxnLst>
                <a:rect l="T9" t="T10" r="T11" b="T12"/>
                <a:pathLst>
                  <a:path w="1" h="1">
                    <a:moveTo>
                      <a:pt x="0" y="0"/>
                    </a:moveTo>
                    <a:lnTo>
                      <a:pt x="0" y="0"/>
                    </a:lnTo>
                    <a:close/>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pPr eaLnBrk="0" fontAlgn="base" hangingPunct="0">
                  <a:spcBef>
                    <a:spcPct val="0"/>
                  </a:spcBef>
                  <a:spcAft>
                    <a:spcPct val="0"/>
                  </a:spcAft>
                </a:pPr>
                <a:endParaRPr lang="en-US">
                  <a:solidFill>
                    <a:prstClr val="black"/>
                  </a:solidFill>
                </a:endParaRPr>
              </a:p>
            </p:txBody>
          </p:sp>
          <p:sp>
            <p:nvSpPr>
              <p:cNvPr id="34064" name="Line 275"/>
              <p:cNvSpPr>
                <a:spLocks noChangeShapeType="1"/>
              </p:cNvSpPr>
              <p:nvPr/>
            </p:nvSpPr>
            <p:spPr bwMode="auto">
              <a:xfrm flipV="1">
                <a:off x="3237" y="2975"/>
                <a:ext cx="1" cy="4"/>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pPr eaLnBrk="0" fontAlgn="base" hangingPunct="0">
                  <a:spcBef>
                    <a:spcPct val="0"/>
                  </a:spcBef>
                  <a:spcAft>
                    <a:spcPct val="0"/>
                  </a:spcAft>
                </a:pPr>
                <a:endParaRPr lang="en-US">
                  <a:solidFill>
                    <a:prstClr val="black"/>
                  </a:solidFill>
                </a:endParaRPr>
              </a:p>
            </p:txBody>
          </p:sp>
          <p:sp>
            <p:nvSpPr>
              <p:cNvPr id="34065" name="Rectangle 276"/>
              <p:cNvSpPr>
                <a:spLocks noChangeArrowheads="1"/>
              </p:cNvSpPr>
              <p:nvPr/>
            </p:nvSpPr>
            <p:spPr bwMode="auto">
              <a:xfrm>
                <a:off x="3229" y="2967"/>
                <a:ext cx="4" cy="0"/>
              </a:xfrm>
              <a:prstGeom prst="rect">
                <a:avLst/>
              </a:prstGeom>
              <a:solidFill>
                <a:srgbClr val="E74F4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defTabSz="457200" fontAlgn="base">
                  <a:spcBef>
                    <a:spcPct val="0"/>
                  </a:spcBef>
                  <a:spcAft>
                    <a:spcPct val="0"/>
                  </a:spcAft>
                </a:pPr>
                <a:endParaRPr lang="fa-IR">
                  <a:solidFill>
                    <a:srgbClr val="000000"/>
                  </a:solidFill>
                  <a:ea typeface="MS PGothic" pitchFamily="34" charset="-128"/>
                </a:endParaRPr>
              </a:p>
            </p:txBody>
          </p:sp>
          <p:sp>
            <p:nvSpPr>
              <p:cNvPr id="34066" name="Freeform 277"/>
              <p:cNvSpPr>
                <a:spLocks/>
              </p:cNvSpPr>
              <p:nvPr/>
            </p:nvSpPr>
            <p:spPr bwMode="auto">
              <a:xfrm>
                <a:off x="3221" y="2959"/>
                <a:ext cx="1" cy="4"/>
              </a:xfrm>
              <a:custGeom>
                <a:avLst/>
                <a:gdLst>
                  <a:gd name="T0" fmla="*/ 0 w 1"/>
                  <a:gd name="T1" fmla="*/ 4 h 4"/>
                  <a:gd name="T2" fmla="*/ 0 w 1"/>
                  <a:gd name="T3" fmla="*/ 0 h 4"/>
                  <a:gd name="T4" fmla="*/ 0 w 1"/>
                  <a:gd name="T5" fmla="*/ 4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4"/>
                    </a:moveTo>
                    <a:lnTo>
                      <a:pt x="0" y="0"/>
                    </a:lnTo>
                    <a:lnTo>
                      <a:pt x="0" y="4"/>
                    </a:lnTo>
                    <a:close/>
                  </a:path>
                </a:pathLst>
              </a:custGeom>
              <a:solidFill>
                <a:srgbClr val="E74F43"/>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eaLnBrk="0" fontAlgn="base" hangingPunct="0">
                  <a:spcBef>
                    <a:spcPct val="0"/>
                  </a:spcBef>
                  <a:spcAft>
                    <a:spcPct val="0"/>
                  </a:spcAft>
                </a:pPr>
                <a:endParaRPr lang="en-US">
                  <a:solidFill>
                    <a:prstClr val="black"/>
                  </a:solidFill>
                </a:endParaRPr>
              </a:p>
            </p:txBody>
          </p:sp>
          <p:sp>
            <p:nvSpPr>
              <p:cNvPr id="34067" name="Freeform 278"/>
              <p:cNvSpPr>
                <a:spLocks/>
              </p:cNvSpPr>
              <p:nvPr/>
            </p:nvSpPr>
            <p:spPr bwMode="auto">
              <a:xfrm>
                <a:off x="3229" y="2967"/>
                <a:ext cx="4" cy="1"/>
              </a:xfrm>
              <a:custGeom>
                <a:avLst/>
                <a:gdLst>
                  <a:gd name="T0" fmla="*/ 4 w 4"/>
                  <a:gd name="T1" fmla="*/ 0 h 1"/>
                  <a:gd name="T2" fmla="*/ 0 w 4"/>
                  <a:gd name="T3" fmla="*/ 0 h 1"/>
                  <a:gd name="T4" fmla="*/ 0 w 4"/>
                  <a:gd name="T5" fmla="*/ 0 h 1"/>
                  <a:gd name="T6" fmla="*/ 0 w 4"/>
                  <a:gd name="T7" fmla="*/ 0 h 1"/>
                  <a:gd name="T8" fmla="*/ 0 60000 65536"/>
                  <a:gd name="T9" fmla="*/ 0 60000 65536"/>
                  <a:gd name="T10" fmla="*/ 0 60000 65536"/>
                  <a:gd name="T11" fmla="*/ 0 60000 65536"/>
                  <a:gd name="T12" fmla="*/ 0 w 4"/>
                  <a:gd name="T13" fmla="*/ 0 h 1"/>
                  <a:gd name="T14" fmla="*/ 4 w 4"/>
                  <a:gd name="T15" fmla="*/ 1 h 1"/>
                </a:gdLst>
                <a:ahLst/>
                <a:cxnLst>
                  <a:cxn ang="T8">
                    <a:pos x="T0" y="T1"/>
                  </a:cxn>
                  <a:cxn ang="T9">
                    <a:pos x="T2" y="T3"/>
                  </a:cxn>
                  <a:cxn ang="T10">
                    <a:pos x="T4" y="T5"/>
                  </a:cxn>
                  <a:cxn ang="T11">
                    <a:pos x="T6" y="T7"/>
                  </a:cxn>
                </a:cxnLst>
                <a:rect l="T12" t="T13" r="T14" b="T15"/>
                <a:pathLst>
                  <a:path w="4" h="1">
                    <a:moveTo>
                      <a:pt x="4" y="0"/>
                    </a:moveTo>
                    <a:lnTo>
                      <a:pt x="0"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pPr eaLnBrk="0" fontAlgn="base" hangingPunct="0">
                  <a:spcBef>
                    <a:spcPct val="0"/>
                  </a:spcBef>
                  <a:spcAft>
                    <a:spcPct val="0"/>
                  </a:spcAft>
                </a:pPr>
                <a:endParaRPr lang="en-US">
                  <a:solidFill>
                    <a:prstClr val="black"/>
                  </a:solidFill>
                </a:endParaRPr>
              </a:p>
            </p:txBody>
          </p:sp>
          <p:sp>
            <p:nvSpPr>
              <p:cNvPr id="34068" name="Line 279"/>
              <p:cNvSpPr>
                <a:spLocks noChangeShapeType="1"/>
              </p:cNvSpPr>
              <p:nvPr/>
            </p:nvSpPr>
            <p:spPr bwMode="auto">
              <a:xfrm flipV="1">
                <a:off x="3221" y="2959"/>
                <a:ext cx="1" cy="4"/>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pPr eaLnBrk="0" fontAlgn="base" hangingPunct="0">
                  <a:spcBef>
                    <a:spcPct val="0"/>
                  </a:spcBef>
                  <a:spcAft>
                    <a:spcPct val="0"/>
                  </a:spcAft>
                </a:pPr>
                <a:endParaRPr lang="en-US">
                  <a:solidFill>
                    <a:prstClr val="black"/>
                  </a:solidFill>
                </a:endParaRPr>
              </a:p>
            </p:txBody>
          </p:sp>
          <p:sp>
            <p:nvSpPr>
              <p:cNvPr id="34069" name="Freeform 280"/>
              <p:cNvSpPr>
                <a:spLocks/>
              </p:cNvSpPr>
              <p:nvPr/>
            </p:nvSpPr>
            <p:spPr bwMode="auto">
              <a:xfrm>
                <a:off x="3209" y="2951"/>
                <a:ext cx="4" cy="4"/>
              </a:xfrm>
              <a:custGeom>
                <a:avLst/>
                <a:gdLst>
                  <a:gd name="T0" fmla="*/ 4 w 4"/>
                  <a:gd name="T1" fmla="*/ 4 h 4"/>
                  <a:gd name="T2" fmla="*/ 0 w 4"/>
                  <a:gd name="T3" fmla="*/ 0 h 4"/>
                  <a:gd name="T4" fmla="*/ 4 w 4"/>
                  <a:gd name="T5" fmla="*/ 4 h 4"/>
                  <a:gd name="T6" fmla="*/ 0 60000 65536"/>
                  <a:gd name="T7" fmla="*/ 0 60000 65536"/>
                  <a:gd name="T8" fmla="*/ 0 60000 65536"/>
                  <a:gd name="T9" fmla="*/ 0 w 4"/>
                  <a:gd name="T10" fmla="*/ 0 h 4"/>
                  <a:gd name="T11" fmla="*/ 4 w 4"/>
                  <a:gd name="T12" fmla="*/ 4 h 4"/>
                </a:gdLst>
                <a:ahLst/>
                <a:cxnLst>
                  <a:cxn ang="T6">
                    <a:pos x="T0" y="T1"/>
                  </a:cxn>
                  <a:cxn ang="T7">
                    <a:pos x="T2" y="T3"/>
                  </a:cxn>
                  <a:cxn ang="T8">
                    <a:pos x="T4" y="T5"/>
                  </a:cxn>
                </a:cxnLst>
                <a:rect l="T9" t="T10" r="T11" b="T12"/>
                <a:pathLst>
                  <a:path w="4" h="4">
                    <a:moveTo>
                      <a:pt x="4" y="4"/>
                    </a:moveTo>
                    <a:lnTo>
                      <a:pt x="0" y="0"/>
                    </a:lnTo>
                    <a:lnTo>
                      <a:pt x="4" y="4"/>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4070" name="Freeform 281"/>
              <p:cNvSpPr>
                <a:spLocks/>
              </p:cNvSpPr>
              <p:nvPr/>
            </p:nvSpPr>
            <p:spPr bwMode="auto">
              <a:xfrm>
                <a:off x="3201" y="2943"/>
                <a:ext cx="1" cy="4"/>
              </a:xfrm>
              <a:custGeom>
                <a:avLst/>
                <a:gdLst>
                  <a:gd name="T0" fmla="*/ 0 w 1"/>
                  <a:gd name="T1" fmla="*/ 4 h 4"/>
                  <a:gd name="T2" fmla="*/ 0 w 1"/>
                  <a:gd name="T3" fmla="*/ 0 h 4"/>
                  <a:gd name="T4" fmla="*/ 0 w 1"/>
                  <a:gd name="T5" fmla="*/ 4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4"/>
                    </a:moveTo>
                    <a:lnTo>
                      <a:pt x="0" y="0"/>
                    </a:lnTo>
                    <a:lnTo>
                      <a:pt x="0" y="4"/>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4071" name="Freeform 282"/>
              <p:cNvSpPr>
                <a:spLocks/>
              </p:cNvSpPr>
              <p:nvPr/>
            </p:nvSpPr>
            <p:spPr bwMode="auto">
              <a:xfrm>
                <a:off x="3189" y="2939"/>
                <a:ext cx="4" cy="1"/>
              </a:xfrm>
              <a:custGeom>
                <a:avLst/>
                <a:gdLst>
                  <a:gd name="T0" fmla="*/ 4 w 4"/>
                  <a:gd name="T1" fmla="*/ 0 h 1"/>
                  <a:gd name="T2" fmla="*/ 0 w 4"/>
                  <a:gd name="T3" fmla="*/ 0 h 1"/>
                  <a:gd name="T4" fmla="*/ 4 w 4"/>
                  <a:gd name="T5" fmla="*/ 0 h 1"/>
                  <a:gd name="T6" fmla="*/ 0 60000 65536"/>
                  <a:gd name="T7" fmla="*/ 0 60000 65536"/>
                  <a:gd name="T8" fmla="*/ 0 60000 65536"/>
                  <a:gd name="T9" fmla="*/ 0 w 4"/>
                  <a:gd name="T10" fmla="*/ 0 h 1"/>
                  <a:gd name="T11" fmla="*/ 4 w 4"/>
                  <a:gd name="T12" fmla="*/ 1 h 1"/>
                </a:gdLst>
                <a:ahLst/>
                <a:cxnLst>
                  <a:cxn ang="T6">
                    <a:pos x="T0" y="T1"/>
                  </a:cxn>
                  <a:cxn ang="T7">
                    <a:pos x="T2" y="T3"/>
                  </a:cxn>
                  <a:cxn ang="T8">
                    <a:pos x="T4" y="T5"/>
                  </a:cxn>
                </a:cxnLst>
                <a:rect l="T9" t="T10" r="T11" b="T12"/>
                <a:pathLst>
                  <a:path w="4" h="1">
                    <a:moveTo>
                      <a:pt x="4" y="0"/>
                    </a:moveTo>
                    <a:lnTo>
                      <a:pt x="0" y="0"/>
                    </a:lnTo>
                    <a:lnTo>
                      <a:pt x="4" y="0"/>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4072" name="Freeform 283"/>
              <p:cNvSpPr>
                <a:spLocks/>
              </p:cNvSpPr>
              <p:nvPr/>
            </p:nvSpPr>
            <p:spPr bwMode="auto">
              <a:xfrm>
                <a:off x="3181" y="2930"/>
                <a:ext cx="4" cy="4"/>
              </a:xfrm>
              <a:custGeom>
                <a:avLst/>
                <a:gdLst>
                  <a:gd name="T0" fmla="*/ 4 w 4"/>
                  <a:gd name="T1" fmla="*/ 4 h 4"/>
                  <a:gd name="T2" fmla="*/ 0 w 4"/>
                  <a:gd name="T3" fmla="*/ 0 h 4"/>
                  <a:gd name="T4" fmla="*/ 4 w 4"/>
                  <a:gd name="T5" fmla="*/ 4 h 4"/>
                  <a:gd name="T6" fmla="*/ 0 60000 65536"/>
                  <a:gd name="T7" fmla="*/ 0 60000 65536"/>
                  <a:gd name="T8" fmla="*/ 0 60000 65536"/>
                  <a:gd name="T9" fmla="*/ 0 w 4"/>
                  <a:gd name="T10" fmla="*/ 0 h 4"/>
                  <a:gd name="T11" fmla="*/ 4 w 4"/>
                  <a:gd name="T12" fmla="*/ 4 h 4"/>
                </a:gdLst>
                <a:ahLst/>
                <a:cxnLst>
                  <a:cxn ang="T6">
                    <a:pos x="T0" y="T1"/>
                  </a:cxn>
                  <a:cxn ang="T7">
                    <a:pos x="T2" y="T3"/>
                  </a:cxn>
                  <a:cxn ang="T8">
                    <a:pos x="T4" y="T5"/>
                  </a:cxn>
                </a:cxnLst>
                <a:rect l="T9" t="T10" r="T11" b="T12"/>
                <a:pathLst>
                  <a:path w="4" h="4">
                    <a:moveTo>
                      <a:pt x="4" y="4"/>
                    </a:moveTo>
                    <a:lnTo>
                      <a:pt x="0" y="0"/>
                    </a:lnTo>
                    <a:lnTo>
                      <a:pt x="4" y="4"/>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4073" name="Freeform 284"/>
              <p:cNvSpPr>
                <a:spLocks/>
              </p:cNvSpPr>
              <p:nvPr/>
            </p:nvSpPr>
            <p:spPr bwMode="auto">
              <a:xfrm>
                <a:off x="3169" y="2922"/>
                <a:ext cx="4" cy="4"/>
              </a:xfrm>
              <a:custGeom>
                <a:avLst/>
                <a:gdLst>
                  <a:gd name="T0" fmla="*/ 4 w 4"/>
                  <a:gd name="T1" fmla="*/ 4 h 4"/>
                  <a:gd name="T2" fmla="*/ 0 w 4"/>
                  <a:gd name="T3" fmla="*/ 0 h 4"/>
                  <a:gd name="T4" fmla="*/ 4 w 4"/>
                  <a:gd name="T5" fmla="*/ 4 h 4"/>
                  <a:gd name="T6" fmla="*/ 0 60000 65536"/>
                  <a:gd name="T7" fmla="*/ 0 60000 65536"/>
                  <a:gd name="T8" fmla="*/ 0 60000 65536"/>
                  <a:gd name="T9" fmla="*/ 0 w 4"/>
                  <a:gd name="T10" fmla="*/ 0 h 4"/>
                  <a:gd name="T11" fmla="*/ 4 w 4"/>
                  <a:gd name="T12" fmla="*/ 4 h 4"/>
                </a:gdLst>
                <a:ahLst/>
                <a:cxnLst>
                  <a:cxn ang="T6">
                    <a:pos x="T0" y="T1"/>
                  </a:cxn>
                  <a:cxn ang="T7">
                    <a:pos x="T2" y="T3"/>
                  </a:cxn>
                  <a:cxn ang="T8">
                    <a:pos x="T4" y="T5"/>
                  </a:cxn>
                </a:cxnLst>
                <a:rect l="T9" t="T10" r="T11" b="T12"/>
                <a:pathLst>
                  <a:path w="4" h="4">
                    <a:moveTo>
                      <a:pt x="4" y="4"/>
                    </a:moveTo>
                    <a:lnTo>
                      <a:pt x="0" y="0"/>
                    </a:lnTo>
                    <a:lnTo>
                      <a:pt x="4" y="4"/>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4074" name="Freeform 285"/>
              <p:cNvSpPr>
                <a:spLocks/>
              </p:cNvSpPr>
              <p:nvPr/>
            </p:nvSpPr>
            <p:spPr bwMode="auto">
              <a:xfrm>
                <a:off x="3161" y="2918"/>
                <a:ext cx="4" cy="1"/>
              </a:xfrm>
              <a:custGeom>
                <a:avLst/>
                <a:gdLst>
                  <a:gd name="T0" fmla="*/ 4 w 4"/>
                  <a:gd name="T1" fmla="*/ 0 h 1"/>
                  <a:gd name="T2" fmla="*/ 0 w 4"/>
                  <a:gd name="T3" fmla="*/ 0 h 1"/>
                  <a:gd name="T4" fmla="*/ 4 w 4"/>
                  <a:gd name="T5" fmla="*/ 0 h 1"/>
                  <a:gd name="T6" fmla="*/ 0 60000 65536"/>
                  <a:gd name="T7" fmla="*/ 0 60000 65536"/>
                  <a:gd name="T8" fmla="*/ 0 60000 65536"/>
                  <a:gd name="T9" fmla="*/ 0 w 4"/>
                  <a:gd name="T10" fmla="*/ 0 h 1"/>
                  <a:gd name="T11" fmla="*/ 4 w 4"/>
                  <a:gd name="T12" fmla="*/ 1 h 1"/>
                </a:gdLst>
                <a:ahLst/>
                <a:cxnLst>
                  <a:cxn ang="T6">
                    <a:pos x="T0" y="T1"/>
                  </a:cxn>
                  <a:cxn ang="T7">
                    <a:pos x="T2" y="T3"/>
                  </a:cxn>
                  <a:cxn ang="T8">
                    <a:pos x="T4" y="T5"/>
                  </a:cxn>
                </a:cxnLst>
                <a:rect l="T9" t="T10" r="T11" b="T12"/>
                <a:pathLst>
                  <a:path w="4" h="1">
                    <a:moveTo>
                      <a:pt x="4" y="0"/>
                    </a:moveTo>
                    <a:lnTo>
                      <a:pt x="0" y="0"/>
                    </a:lnTo>
                    <a:lnTo>
                      <a:pt x="4" y="0"/>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4075" name="Freeform 286"/>
              <p:cNvSpPr>
                <a:spLocks/>
              </p:cNvSpPr>
              <p:nvPr/>
            </p:nvSpPr>
            <p:spPr bwMode="auto">
              <a:xfrm>
                <a:off x="3149" y="2910"/>
                <a:ext cx="4" cy="4"/>
              </a:xfrm>
              <a:custGeom>
                <a:avLst/>
                <a:gdLst>
                  <a:gd name="T0" fmla="*/ 4 w 4"/>
                  <a:gd name="T1" fmla="*/ 4 h 4"/>
                  <a:gd name="T2" fmla="*/ 0 w 4"/>
                  <a:gd name="T3" fmla="*/ 0 h 4"/>
                  <a:gd name="T4" fmla="*/ 4 w 4"/>
                  <a:gd name="T5" fmla="*/ 4 h 4"/>
                  <a:gd name="T6" fmla="*/ 0 60000 65536"/>
                  <a:gd name="T7" fmla="*/ 0 60000 65536"/>
                  <a:gd name="T8" fmla="*/ 0 60000 65536"/>
                  <a:gd name="T9" fmla="*/ 0 w 4"/>
                  <a:gd name="T10" fmla="*/ 0 h 4"/>
                  <a:gd name="T11" fmla="*/ 4 w 4"/>
                  <a:gd name="T12" fmla="*/ 4 h 4"/>
                </a:gdLst>
                <a:ahLst/>
                <a:cxnLst>
                  <a:cxn ang="T6">
                    <a:pos x="T0" y="T1"/>
                  </a:cxn>
                  <a:cxn ang="T7">
                    <a:pos x="T2" y="T3"/>
                  </a:cxn>
                  <a:cxn ang="T8">
                    <a:pos x="T4" y="T5"/>
                  </a:cxn>
                </a:cxnLst>
                <a:rect l="T9" t="T10" r="T11" b="T12"/>
                <a:pathLst>
                  <a:path w="4" h="4">
                    <a:moveTo>
                      <a:pt x="4" y="4"/>
                    </a:moveTo>
                    <a:lnTo>
                      <a:pt x="0" y="0"/>
                    </a:lnTo>
                    <a:lnTo>
                      <a:pt x="4" y="4"/>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4076" name="Freeform 287"/>
              <p:cNvSpPr>
                <a:spLocks/>
              </p:cNvSpPr>
              <p:nvPr/>
            </p:nvSpPr>
            <p:spPr bwMode="auto">
              <a:xfrm>
                <a:off x="3141" y="2902"/>
                <a:ext cx="4" cy="4"/>
              </a:xfrm>
              <a:custGeom>
                <a:avLst/>
                <a:gdLst>
                  <a:gd name="T0" fmla="*/ 4 w 4"/>
                  <a:gd name="T1" fmla="*/ 4 h 4"/>
                  <a:gd name="T2" fmla="*/ 0 w 4"/>
                  <a:gd name="T3" fmla="*/ 0 h 4"/>
                  <a:gd name="T4" fmla="*/ 4 w 4"/>
                  <a:gd name="T5" fmla="*/ 4 h 4"/>
                  <a:gd name="T6" fmla="*/ 0 60000 65536"/>
                  <a:gd name="T7" fmla="*/ 0 60000 65536"/>
                  <a:gd name="T8" fmla="*/ 0 60000 65536"/>
                  <a:gd name="T9" fmla="*/ 0 w 4"/>
                  <a:gd name="T10" fmla="*/ 0 h 4"/>
                  <a:gd name="T11" fmla="*/ 4 w 4"/>
                  <a:gd name="T12" fmla="*/ 4 h 4"/>
                </a:gdLst>
                <a:ahLst/>
                <a:cxnLst>
                  <a:cxn ang="T6">
                    <a:pos x="T0" y="T1"/>
                  </a:cxn>
                  <a:cxn ang="T7">
                    <a:pos x="T2" y="T3"/>
                  </a:cxn>
                  <a:cxn ang="T8">
                    <a:pos x="T4" y="T5"/>
                  </a:cxn>
                </a:cxnLst>
                <a:rect l="T9" t="T10" r="T11" b="T12"/>
                <a:pathLst>
                  <a:path w="4" h="4">
                    <a:moveTo>
                      <a:pt x="4" y="4"/>
                    </a:moveTo>
                    <a:lnTo>
                      <a:pt x="0" y="0"/>
                    </a:lnTo>
                    <a:lnTo>
                      <a:pt x="4" y="4"/>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4077" name="Freeform 288"/>
              <p:cNvSpPr>
                <a:spLocks/>
              </p:cNvSpPr>
              <p:nvPr/>
            </p:nvSpPr>
            <p:spPr bwMode="auto">
              <a:xfrm>
                <a:off x="3129" y="2898"/>
                <a:ext cx="4" cy="1"/>
              </a:xfrm>
              <a:custGeom>
                <a:avLst/>
                <a:gdLst>
                  <a:gd name="T0" fmla="*/ 4 w 4"/>
                  <a:gd name="T1" fmla="*/ 0 h 1"/>
                  <a:gd name="T2" fmla="*/ 0 w 4"/>
                  <a:gd name="T3" fmla="*/ 0 h 1"/>
                  <a:gd name="T4" fmla="*/ 4 w 4"/>
                  <a:gd name="T5" fmla="*/ 0 h 1"/>
                  <a:gd name="T6" fmla="*/ 0 60000 65536"/>
                  <a:gd name="T7" fmla="*/ 0 60000 65536"/>
                  <a:gd name="T8" fmla="*/ 0 60000 65536"/>
                  <a:gd name="T9" fmla="*/ 0 w 4"/>
                  <a:gd name="T10" fmla="*/ 0 h 1"/>
                  <a:gd name="T11" fmla="*/ 4 w 4"/>
                  <a:gd name="T12" fmla="*/ 1 h 1"/>
                </a:gdLst>
                <a:ahLst/>
                <a:cxnLst>
                  <a:cxn ang="T6">
                    <a:pos x="T0" y="T1"/>
                  </a:cxn>
                  <a:cxn ang="T7">
                    <a:pos x="T2" y="T3"/>
                  </a:cxn>
                  <a:cxn ang="T8">
                    <a:pos x="T4" y="T5"/>
                  </a:cxn>
                </a:cxnLst>
                <a:rect l="T9" t="T10" r="T11" b="T12"/>
                <a:pathLst>
                  <a:path w="4" h="1">
                    <a:moveTo>
                      <a:pt x="4" y="0"/>
                    </a:moveTo>
                    <a:lnTo>
                      <a:pt x="0" y="0"/>
                    </a:lnTo>
                    <a:lnTo>
                      <a:pt x="4" y="0"/>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4078" name="Freeform 289"/>
              <p:cNvSpPr>
                <a:spLocks/>
              </p:cNvSpPr>
              <p:nvPr/>
            </p:nvSpPr>
            <p:spPr bwMode="auto">
              <a:xfrm>
                <a:off x="3121" y="2890"/>
                <a:ext cx="4" cy="1"/>
              </a:xfrm>
              <a:custGeom>
                <a:avLst/>
                <a:gdLst>
                  <a:gd name="T0" fmla="*/ 4 w 4"/>
                  <a:gd name="T1" fmla="*/ 0 h 1"/>
                  <a:gd name="T2" fmla="*/ 0 w 4"/>
                  <a:gd name="T3" fmla="*/ 0 h 1"/>
                  <a:gd name="T4" fmla="*/ 4 w 4"/>
                  <a:gd name="T5" fmla="*/ 0 h 1"/>
                  <a:gd name="T6" fmla="*/ 0 60000 65536"/>
                  <a:gd name="T7" fmla="*/ 0 60000 65536"/>
                  <a:gd name="T8" fmla="*/ 0 60000 65536"/>
                  <a:gd name="T9" fmla="*/ 0 w 4"/>
                  <a:gd name="T10" fmla="*/ 0 h 1"/>
                  <a:gd name="T11" fmla="*/ 4 w 4"/>
                  <a:gd name="T12" fmla="*/ 1 h 1"/>
                </a:gdLst>
                <a:ahLst/>
                <a:cxnLst>
                  <a:cxn ang="T6">
                    <a:pos x="T0" y="T1"/>
                  </a:cxn>
                  <a:cxn ang="T7">
                    <a:pos x="T2" y="T3"/>
                  </a:cxn>
                  <a:cxn ang="T8">
                    <a:pos x="T4" y="T5"/>
                  </a:cxn>
                </a:cxnLst>
                <a:rect l="T9" t="T10" r="T11" b="T12"/>
                <a:pathLst>
                  <a:path w="4" h="1">
                    <a:moveTo>
                      <a:pt x="4" y="0"/>
                    </a:moveTo>
                    <a:lnTo>
                      <a:pt x="0" y="0"/>
                    </a:lnTo>
                    <a:lnTo>
                      <a:pt x="4" y="0"/>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4079" name="Freeform 290"/>
              <p:cNvSpPr>
                <a:spLocks/>
              </p:cNvSpPr>
              <p:nvPr/>
            </p:nvSpPr>
            <p:spPr bwMode="auto">
              <a:xfrm>
                <a:off x="3109" y="2882"/>
                <a:ext cx="4" cy="4"/>
              </a:xfrm>
              <a:custGeom>
                <a:avLst/>
                <a:gdLst>
                  <a:gd name="T0" fmla="*/ 4 w 4"/>
                  <a:gd name="T1" fmla="*/ 4 h 4"/>
                  <a:gd name="T2" fmla="*/ 0 w 4"/>
                  <a:gd name="T3" fmla="*/ 0 h 4"/>
                  <a:gd name="T4" fmla="*/ 4 w 4"/>
                  <a:gd name="T5" fmla="*/ 4 h 4"/>
                  <a:gd name="T6" fmla="*/ 0 60000 65536"/>
                  <a:gd name="T7" fmla="*/ 0 60000 65536"/>
                  <a:gd name="T8" fmla="*/ 0 60000 65536"/>
                  <a:gd name="T9" fmla="*/ 0 w 4"/>
                  <a:gd name="T10" fmla="*/ 0 h 4"/>
                  <a:gd name="T11" fmla="*/ 4 w 4"/>
                  <a:gd name="T12" fmla="*/ 4 h 4"/>
                </a:gdLst>
                <a:ahLst/>
                <a:cxnLst>
                  <a:cxn ang="T6">
                    <a:pos x="T0" y="T1"/>
                  </a:cxn>
                  <a:cxn ang="T7">
                    <a:pos x="T2" y="T3"/>
                  </a:cxn>
                  <a:cxn ang="T8">
                    <a:pos x="T4" y="T5"/>
                  </a:cxn>
                </a:cxnLst>
                <a:rect l="T9" t="T10" r="T11" b="T12"/>
                <a:pathLst>
                  <a:path w="4" h="4">
                    <a:moveTo>
                      <a:pt x="4" y="4"/>
                    </a:moveTo>
                    <a:lnTo>
                      <a:pt x="0" y="0"/>
                    </a:lnTo>
                    <a:lnTo>
                      <a:pt x="4" y="4"/>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4080" name="Freeform 291"/>
              <p:cNvSpPr>
                <a:spLocks/>
              </p:cNvSpPr>
              <p:nvPr/>
            </p:nvSpPr>
            <p:spPr bwMode="auto">
              <a:xfrm>
                <a:off x="3101" y="2874"/>
                <a:ext cx="4" cy="4"/>
              </a:xfrm>
              <a:custGeom>
                <a:avLst/>
                <a:gdLst>
                  <a:gd name="T0" fmla="*/ 4 w 4"/>
                  <a:gd name="T1" fmla="*/ 4 h 4"/>
                  <a:gd name="T2" fmla="*/ 0 w 4"/>
                  <a:gd name="T3" fmla="*/ 0 h 4"/>
                  <a:gd name="T4" fmla="*/ 4 w 4"/>
                  <a:gd name="T5" fmla="*/ 4 h 4"/>
                  <a:gd name="T6" fmla="*/ 0 60000 65536"/>
                  <a:gd name="T7" fmla="*/ 0 60000 65536"/>
                  <a:gd name="T8" fmla="*/ 0 60000 65536"/>
                  <a:gd name="T9" fmla="*/ 0 w 4"/>
                  <a:gd name="T10" fmla="*/ 0 h 4"/>
                  <a:gd name="T11" fmla="*/ 4 w 4"/>
                  <a:gd name="T12" fmla="*/ 4 h 4"/>
                </a:gdLst>
                <a:ahLst/>
                <a:cxnLst>
                  <a:cxn ang="T6">
                    <a:pos x="T0" y="T1"/>
                  </a:cxn>
                  <a:cxn ang="T7">
                    <a:pos x="T2" y="T3"/>
                  </a:cxn>
                  <a:cxn ang="T8">
                    <a:pos x="T4" y="T5"/>
                  </a:cxn>
                </a:cxnLst>
                <a:rect l="T9" t="T10" r="T11" b="T12"/>
                <a:pathLst>
                  <a:path w="4" h="4">
                    <a:moveTo>
                      <a:pt x="4" y="4"/>
                    </a:moveTo>
                    <a:lnTo>
                      <a:pt x="0" y="0"/>
                    </a:lnTo>
                    <a:lnTo>
                      <a:pt x="4" y="4"/>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4081" name="Line 292"/>
              <p:cNvSpPr>
                <a:spLocks noChangeShapeType="1"/>
              </p:cNvSpPr>
              <p:nvPr/>
            </p:nvSpPr>
            <p:spPr bwMode="auto">
              <a:xfrm>
                <a:off x="3093" y="2870"/>
                <a:ext cx="1" cy="1"/>
              </a:xfrm>
              <a:prstGeom prst="line">
                <a:avLst/>
              </a:prstGeom>
              <a:noFill/>
              <a:ln>
                <a:noFill/>
              </a:ln>
              <a:extLst>
                <a:ext uri="{909E8E84-426E-40DD-AFC4-6F175D3DCCD1}">
                  <a14:hiddenFill xmlns:a14="http://schemas.microsoft.com/office/drawing/2010/main" xmlns="">
                    <a:noFill/>
                  </a14:hiddenFill>
                </a:ext>
                <a:ext uri="{91240B29-F687-4F45-9708-019B960494DF}">
                  <a14:hiddenLine xmlns:a14="http://schemas.microsoft.com/office/drawing/2010/main" xmlns="" w="9525">
                    <a:solidFill>
                      <a:srgbClr val="000000"/>
                    </a:solidFill>
                    <a:round/>
                    <a:headEnd/>
                    <a:tailEnd/>
                  </a14:hiddenLine>
                </a:ext>
              </a:extLst>
            </p:spPr>
            <p:txBody>
              <a:bodyPr/>
              <a:lstStyle/>
              <a:p>
                <a:pPr eaLnBrk="0" fontAlgn="base" hangingPunct="0">
                  <a:spcBef>
                    <a:spcPct val="0"/>
                  </a:spcBef>
                  <a:spcAft>
                    <a:spcPct val="0"/>
                  </a:spcAft>
                </a:pPr>
                <a:endParaRPr lang="en-US">
                  <a:solidFill>
                    <a:prstClr val="black"/>
                  </a:solidFill>
                </a:endParaRPr>
              </a:p>
            </p:txBody>
          </p:sp>
          <p:sp>
            <p:nvSpPr>
              <p:cNvPr id="34082" name="Freeform 293"/>
              <p:cNvSpPr>
                <a:spLocks/>
              </p:cNvSpPr>
              <p:nvPr/>
            </p:nvSpPr>
            <p:spPr bwMode="auto">
              <a:xfrm>
                <a:off x="3081" y="2862"/>
                <a:ext cx="4" cy="4"/>
              </a:xfrm>
              <a:custGeom>
                <a:avLst/>
                <a:gdLst>
                  <a:gd name="T0" fmla="*/ 4 w 4"/>
                  <a:gd name="T1" fmla="*/ 4 h 4"/>
                  <a:gd name="T2" fmla="*/ 0 w 4"/>
                  <a:gd name="T3" fmla="*/ 0 h 4"/>
                  <a:gd name="T4" fmla="*/ 4 w 4"/>
                  <a:gd name="T5" fmla="*/ 4 h 4"/>
                  <a:gd name="T6" fmla="*/ 0 60000 65536"/>
                  <a:gd name="T7" fmla="*/ 0 60000 65536"/>
                  <a:gd name="T8" fmla="*/ 0 60000 65536"/>
                  <a:gd name="T9" fmla="*/ 0 w 4"/>
                  <a:gd name="T10" fmla="*/ 0 h 4"/>
                  <a:gd name="T11" fmla="*/ 4 w 4"/>
                  <a:gd name="T12" fmla="*/ 4 h 4"/>
                </a:gdLst>
                <a:ahLst/>
                <a:cxnLst>
                  <a:cxn ang="T6">
                    <a:pos x="T0" y="T1"/>
                  </a:cxn>
                  <a:cxn ang="T7">
                    <a:pos x="T2" y="T3"/>
                  </a:cxn>
                  <a:cxn ang="T8">
                    <a:pos x="T4" y="T5"/>
                  </a:cxn>
                </a:cxnLst>
                <a:rect l="T9" t="T10" r="T11" b="T12"/>
                <a:pathLst>
                  <a:path w="4" h="4">
                    <a:moveTo>
                      <a:pt x="4" y="4"/>
                    </a:moveTo>
                    <a:lnTo>
                      <a:pt x="0" y="0"/>
                    </a:lnTo>
                    <a:lnTo>
                      <a:pt x="4" y="4"/>
                    </a:lnTo>
                    <a:close/>
                  </a:path>
                </a:pathLst>
              </a:custGeom>
              <a:solidFill>
                <a:srgbClr val="E74F43"/>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eaLnBrk="0" fontAlgn="base" hangingPunct="0">
                  <a:spcBef>
                    <a:spcPct val="0"/>
                  </a:spcBef>
                  <a:spcAft>
                    <a:spcPct val="0"/>
                  </a:spcAft>
                </a:pPr>
                <a:endParaRPr lang="en-US">
                  <a:solidFill>
                    <a:prstClr val="black"/>
                  </a:solidFill>
                </a:endParaRPr>
              </a:p>
            </p:txBody>
          </p:sp>
          <p:sp>
            <p:nvSpPr>
              <p:cNvPr id="34083" name="Freeform 294"/>
              <p:cNvSpPr>
                <a:spLocks/>
              </p:cNvSpPr>
              <p:nvPr/>
            </p:nvSpPr>
            <p:spPr bwMode="auto">
              <a:xfrm>
                <a:off x="3093" y="2870"/>
                <a:ext cx="1" cy="1"/>
              </a:xfrm>
              <a:custGeom>
                <a:avLst/>
                <a:gdLst>
                  <a:gd name="T0" fmla="*/ 0 w 1"/>
                  <a:gd name="T1" fmla="*/ 0 h 1"/>
                  <a:gd name="T2" fmla="*/ 0 w 1"/>
                  <a:gd name="T3" fmla="*/ 0 h 1"/>
                  <a:gd name="T4" fmla="*/ 0 w 1"/>
                  <a:gd name="T5" fmla="*/ 0 h 1"/>
                  <a:gd name="T6" fmla="*/ 0 60000 65536"/>
                  <a:gd name="T7" fmla="*/ 0 60000 65536"/>
                  <a:gd name="T8" fmla="*/ 0 60000 65536"/>
                  <a:gd name="T9" fmla="*/ 0 w 1"/>
                  <a:gd name="T10" fmla="*/ 0 h 1"/>
                  <a:gd name="T11" fmla="*/ 1 w 1"/>
                  <a:gd name="T12" fmla="*/ 1 h 1"/>
                </a:gdLst>
                <a:ahLst/>
                <a:cxnLst>
                  <a:cxn ang="T6">
                    <a:pos x="T0" y="T1"/>
                  </a:cxn>
                  <a:cxn ang="T7">
                    <a:pos x="T2" y="T3"/>
                  </a:cxn>
                  <a:cxn ang="T8">
                    <a:pos x="T4" y="T5"/>
                  </a:cxn>
                </a:cxnLst>
                <a:rect l="T9" t="T10" r="T11" b="T12"/>
                <a:pathLst>
                  <a:path w="1" h="1">
                    <a:moveTo>
                      <a:pt x="0" y="0"/>
                    </a:moveTo>
                    <a:lnTo>
                      <a:pt x="0" y="0"/>
                    </a:lnTo>
                    <a:close/>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pPr eaLnBrk="0" fontAlgn="base" hangingPunct="0">
                  <a:spcBef>
                    <a:spcPct val="0"/>
                  </a:spcBef>
                  <a:spcAft>
                    <a:spcPct val="0"/>
                  </a:spcAft>
                </a:pPr>
                <a:endParaRPr lang="en-US">
                  <a:solidFill>
                    <a:prstClr val="black"/>
                  </a:solidFill>
                </a:endParaRPr>
              </a:p>
            </p:txBody>
          </p:sp>
          <p:sp>
            <p:nvSpPr>
              <p:cNvPr id="34084" name="Line 295"/>
              <p:cNvSpPr>
                <a:spLocks noChangeShapeType="1"/>
              </p:cNvSpPr>
              <p:nvPr/>
            </p:nvSpPr>
            <p:spPr bwMode="auto">
              <a:xfrm flipH="1" flipV="1">
                <a:off x="3081" y="2862"/>
                <a:ext cx="4" cy="4"/>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pPr eaLnBrk="0" fontAlgn="base" hangingPunct="0">
                  <a:spcBef>
                    <a:spcPct val="0"/>
                  </a:spcBef>
                  <a:spcAft>
                    <a:spcPct val="0"/>
                  </a:spcAft>
                </a:pPr>
                <a:endParaRPr lang="en-US">
                  <a:solidFill>
                    <a:prstClr val="black"/>
                  </a:solidFill>
                </a:endParaRPr>
              </a:p>
            </p:txBody>
          </p:sp>
          <p:sp>
            <p:nvSpPr>
              <p:cNvPr id="34085" name="Freeform 296"/>
              <p:cNvSpPr>
                <a:spLocks/>
              </p:cNvSpPr>
              <p:nvPr/>
            </p:nvSpPr>
            <p:spPr bwMode="auto">
              <a:xfrm>
                <a:off x="3073" y="2854"/>
                <a:ext cx="1" cy="4"/>
              </a:xfrm>
              <a:custGeom>
                <a:avLst/>
                <a:gdLst>
                  <a:gd name="T0" fmla="*/ 0 w 1"/>
                  <a:gd name="T1" fmla="*/ 4 h 4"/>
                  <a:gd name="T2" fmla="*/ 0 w 1"/>
                  <a:gd name="T3" fmla="*/ 0 h 4"/>
                  <a:gd name="T4" fmla="*/ 0 w 1"/>
                  <a:gd name="T5" fmla="*/ 4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4"/>
                    </a:moveTo>
                    <a:lnTo>
                      <a:pt x="0" y="0"/>
                    </a:lnTo>
                    <a:lnTo>
                      <a:pt x="0" y="4"/>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4086" name="Freeform 297"/>
              <p:cNvSpPr>
                <a:spLocks/>
              </p:cNvSpPr>
              <p:nvPr/>
            </p:nvSpPr>
            <p:spPr bwMode="auto">
              <a:xfrm>
                <a:off x="3061" y="2850"/>
                <a:ext cx="4" cy="1"/>
              </a:xfrm>
              <a:custGeom>
                <a:avLst/>
                <a:gdLst>
                  <a:gd name="T0" fmla="*/ 4 w 4"/>
                  <a:gd name="T1" fmla="*/ 0 h 1"/>
                  <a:gd name="T2" fmla="*/ 0 w 4"/>
                  <a:gd name="T3" fmla="*/ 0 h 1"/>
                  <a:gd name="T4" fmla="*/ 4 w 4"/>
                  <a:gd name="T5" fmla="*/ 0 h 1"/>
                  <a:gd name="T6" fmla="*/ 0 60000 65536"/>
                  <a:gd name="T7" fmla="*/ 0 60000 65536"/>
                  <a:gd name="T8" fmla="*/ 0 60000 65536"/>
                  <a:gd name="T9" fmla="*/ 0 w 4"/>
                  <a:gd name="T10" fmla="*/ 0 h 1"/>
                  <a:gd name="T11" fmla="*/ 4 w 4"/>
                  <a:gd name="T12" fmla="*/ 1 h 1"/>
                </a:gdLst>
                <a:ahLst/>
                <a:cxnLst>
                  <a:cxn ang="T6">
                    <a:pos x="T0" y="T1"/>
                  </a:cxn>
                  <a:cxn ang="T7">
                    <a:pos x="T2" y="T3"/>
                  </a:cxn>
                  <a:cxn ang="T8">
                    <a:pos x="T4" y="T5"/>
                  </a:cxn>
                </a:cxnLst>
                <a:rect l="T9" t="T10" r="T11" b="T12"/>
                <a:pathLst>
                  <a:path w="4" h="1">
                    <a:moveTo>
                      <a:pt x="4" y="0"/>
                    </a:moveTo>
                    <a:lnTo>
                      <a:pt x="0" y="0"/>
                    </a:lnTo>
                    <a:lnTo>
                      <a:pt x="4" y="0"/>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4087" name="Rectangle 298"/>
              <p:cNvSpPr>
                <a:spLocks noChangeArrowheads="1"/>
              </p:cNvSpPr>
              <p:nvPr/>
            </p:nvSpPr>
            <p:spPr bwMode="auto">
              <a:xfrm>
                <a:off x="3053" y="2842"/>
                <a:ext cx="4" cy="0"/>
              </a:xfrm>
              <a:prstGeom prst="rect">
                <a:avLst/>
              </a:prstGeom>
              <a:solidFill>
                <a:srgbClr val="E74F4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defTabSz="457200" fontAlgn="base">
                  <a:spcBef>
                    <a:spcPct val="0"/>
                  </a:spcBef>
                  <a:spcAft>
                    <a:spcPct val="0"/>
                  </a:spcAft>
                </a:pPr>
                <a:endParaRPr lang="fa-IR">
                  <a:solidFill>
                    <a:srgbClr val="000000"/>
                  </a:solidFill>
                  <a:ea typeface="MS PGothic" pitchFamily="34" charset="-128"/>
                </a:endParaRPr>
              </a:p>
            </p:txBody>
          </p:sp>
          <p:sp>
            <p:nvSpPr>
              <p:cNvPr id="34088" name="Freeform 299"/>
              <p:cNvSpPr>
                <a:spLocks/>
              </p:cNvSpPr>
              <p:nvPr/>
            </p:nvSpPr>
            <p:spPr bwMode="auto">
              <a:xfrm>
                <a:off x="3045" y="2830"/>
                <a:ext cx="4" cy="4"/>
              </a:xfrm>
              <a:custGeom>
                <a:avLst/>
                <a:gdLst>
                  <a:gd name="T0" fmla="*/ 4 w 4"/>
                  <a:gd name="T1" fmla="*/ 4 h 4"/>
                  <a:gd name="T2" fmla="*/ 0 w 4"/>
                  <a:gd name="T3" fmla="*/ 0 h 4"/>
                  <a:gd name="T4" fmla="*/ 4 w 4"/>
                  <a:gd name="T5" fmla="*/ 4 h 4"/>
                  <a:gd name="T6" fmla="*/ 0 60000 65536"/>
                  <a:gd name="T7" fmla="*/ 0 60000 65536"/>
                  <a:gd name="T8" fmla="*/ 0 60000 65536"/>
                  <a:gd name="T9" fmla="*/ 0 w 4"/>
                  <a:gd name="T10" fmla="*/ 0 h 4"/>
                  <a:gd name="T11" fmla="*/ 4 w 4"/>
                  <a:gd name="T12" fmla="*/ 4 h 4"/>
                </a:gdLst>
                <a:ahLst/>
                <a:cxnLst>
                  <a:cxn ang="T6">
                    <a:pos x="T0" y="T1"/>
                  </a:cxn>
                  <a:cxn ang="T7">
                    <a:pos x="T2" y="T3"/>
                  </a:cxn>
                  <a:cxn ang="T8">
                    <a:pos x="T4" y="T5"/>
                  </a:cxn>
                </a:cxnLst>
                <a:rect l="T9" t="T10" r="T11" b="T12"/>
                <a:pathLst>
                  <a:path w="4" h="4">
                    <a:moveTo>
                      <a:pt x="4" y="4"/>
                    </a:moveTo>
                    <a:lnTo>
                      <a:pt x="0" y="0"/>
                    </a:lnTo>
                    <a:lnTo>
                      <a:pt x="4" y="4"/>
                    </a:lnTo>
                    <a:close/>
                  </a:path>
                </a:pathLst>
              </a:custGeom>
              <a:solidFill>
                <a:srgbClr val="E74F43"/>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eaLnBrk="0" fontAlgn="base" hangingPunct="0">
                  <a:spcBef>
                    <a:spcPct val="0"/>
                  </a:spcBef>
                  <a:spcAft>
                    <a:spcPct val="0"/>
                  </a:spcAft>
                </a:pPr>
                <a:endParaRPr lang="en-US">
                  <a:solidFill>
                    <a:prstClr val="black"/>
                  </a:solidFill>
                </a:endParaRPr>
              </a:p>
            </p:txBody>
          </p:sp>
          <p:sp>
            <p:nvSpPr>
              <p:cNvPr id="34089" name="Freeform 300"/>
              <p:cNvSpPr>
                <a:spLocks/>
              </p:cNvSpPr>
              <p:nvPr/>
            </p:nvSpPr>
            <p:spPr bwMode="auto">
              <a:xfrm>
                <a:off x="3053" y="2842"/>
                <a:ext cx="4" cy="1"/>
              </a:xfrm>
              <a:custGeom>
                <a:avLst/>
                <a:gdLst>
                  <a:gd name="T0" fmla="*/ 4 w 4"/>
                  <a:gd name="T1" fmla="*/ 0 h 1"/>
                  <a:gd name="T2" fmla="*/ 0 w 4"/>
                  <a:gd name="T3" fmla="*/ 0 h 1"/>
                  <a:gd name="T4" fmla="*/ 0 w 4"/>
                  <a:gd name="T5" fmla="*/ 0 h 1"/>
                  <a:gd name="T6" fmla="*/ 0 w 4"/>
                  <a:gd name="T7" fmla="*/ 0 h 1"/>
                  <a:gd name="T8" fmla="*/ 0 60000 65536"/>
                  <a:gd name="T9" fmla="*/ 0 60000 65536"/>
                  <a:gd name="T10" fmla="*/ 0 60000 65536"/>
                  <a:gd name="T11" fmla="*/ 0 60000 65536"/>
                  <a:gd name="T12" fmla="*/ 0 w 4"/>
                  <a:gd name="T13" fmla="*/ 0 h 1"/>
                  <a:gd name="T14" fmla="*/ 4 w 4"/>
                  <a:gd name="T15" fmla="*/ 1 h 1"/>
                </a:gdLst>
                <a:ahLst/>
                <a:cxnLst>
                  <a:cxn ang="T8">
                    <a:pos x="T0" y="T1"/>
                  </a:cxn>
                  <a:cxn ang="T9">
                    <a:pos x="T2" y="T3"/>
                  </a:cxn>
                  <a:cxn ang="T10">
                    <a:pos x="T4" y="T5"/>
                  </a:cxn>
                  <a:cxn ang="T11">
                    <a:pos x="T6" y="T7"/>
                  </a:cxn>
                </a:cxnLst>
                <a:rect l="T12" t="T13" r="T14" b="T15"/>
                <a:pathLst>
                  <a:path w="4" h="1">
                    <a:moveTo>
                      <a:pt x="4" y="0"/>
                    </a:moveTo>
                    <a:lnTo>
                      <a:pt x="0"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pPr eaLnBrk="0" fontAlgn="base" hangingPunct="0">
                  <a:spcBef>
                    <a:spcPct val="0"/>
                  </a:spcBef>
                  <a:spcAft>
                    <a:spcPct val="0"/>
                  </a:spcAft>
                </a:pPr>
                <a:endParaRPr lang="en-US">
                  <a:solidFill>
                    <a:prstClr val="black"/>
                  </a:solidFill>
                </a:endParaRPr>
              </a:p>
            </p:txBody>
          </p:sp>
          <p:sp>
            <p:nvSpPr>
              <p:cNvPr id="34090" name="Line 301"/>
              <p:cNvSpPr>
                <a:spLocks noChangeShapeType="1"/>
              </p:cNvSpPr>
              <p:nvPr/>
            </p:nvSpPr>
            <p:spPr bwMode="auto">
              <a:xfrm flipH="1" flipV="1">
                <a:off x="3045" y="2830"/>
                <a:ext cx="4" cy="4"/>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pPr eaLnBrk="0" fontAlgn="base" hangingPunct="0">
                  <a:spcBef>
                    <a:spcPct val="0"/>
                  </a:spcBef>
                  <a:spcAft>
                    <a:spcPct val="0"/>
                  </a:spcAft>
                </a:pPr>
                <a:endParaRPr lang="en-US">
                  <a:solidFill>
                    <a:prstClr val="black"/>
                  </a:solidFill>
                </a:endParaRPr>
              </a:p>
            </p:txBody>
          </p:sp>
          <p:sp>
            <p:nvSpPr>
              <p:cNvPr id="34091" name="Freeform 302"/>
              <p:cNvSpPr>
                <a:spLocks/>
              </p:cNvSpPr>
              <p:nvPr/>
            </p:nvSpPr>
            <p:spPr bwMode="auto">
              <a:xfrm>
                <a:off x="3037" y="2822"/>
                <a:ext cx="4" cy="4"/>
              </a:xfrm>
              <a:custGeom>
                <a:avLst/>
                <a:gdLst>
                  <a:gd name="T0" fmla="*/ 4 w 4"/>
                  <a:gd name="T1" fmla="*/ 4 h 4"/>
                  <a:gd name="T2" fmla="*/ 0 w 4"/>
                  <a:gd name="T3" fmla="*/ 0 h 4"/>
                  <a:gd name="T4" fmla="*/ 4 w 4"/>
                  <a:gd name="T5" fmla="*/ 4 h 4"/>
                  <a:gd name="T6" fmla="*/ 0 60000 65536"/>
                  <a:gd name="T7" fmla="*/ 0 60000 65536"/>
                  <a:gd name="T8" fmla="*/ 0 60000 65536"/>
                  <a:gd name="T9" fmla="*/ 0 w 4"/>
                  <a:gd name="T10" fmla="*/ 0 h 4"/>
                  <a:gd name="T11" fmla="*/ 4 w 4"/>
                  <a:gd name="T12" fmla="*/ 4 h 4"/>
                </a:gdLst>
                <a:ahLst/>
                <a:cxnLst>
                  <a:cxn ang="T6">
                    <a:pos x="T0" y="T1"/>
                  </a:cxn>
                  <a:cxn ang="T7">
                    <a:pos x="T2" y="T3"/>
                  </a:cxn>
                  <a:cxn ang="T8">
                    <a:pos x="T4" y="T5"/>
                  </a:cxn>
                </a:cxnLst>
                <a:rect l="T9" t="T10" r="T11" b="T12"/>
                <a:pathLst>
                  <a:path w="4" h="4">
                    <a:moveTo>
                      <a:pt x="4" y="4"/>
                    </a:moveTo>
                    <a:lnTo>
                      <a:pt x="0" y="0"/>
                    </a:lnTo>
                    <a:lnTo>
                      <a:pt x="4" y="4"/>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4092" name="Freeform 303"/>
              <p:cNvSpPr>
                <a:spLocks/>
              </p:cNvSpPr>
              <p:nvPr/>
            </p:nvSpPr>
            <p:spPr bwMode="auto">
              <a:xfrm>
                <a:off x="3029" y="2814"/>
                <a:ext cx="4" cy="1"/>
              </a:xfrm>
              <a:custGeom>
                <a:avLst/>
                <a:gdLst>
                  <a:gd name="T0" fmla="*/ 4 w 4"/>
                  <a:gd name="T1" fmla="*/ 0 h 1"/>
                  <a:gd name="T2" fmla="*/ 0 w 4"/>
                  <a:gd name="T3" fmla="*/ 0 h 1"/>
                  <a:gd name="T4" fmla="*/ 4 w 4"/>
                  <a:gd name="T5" fmla="*/ 0 h 1"/>
                  <a:gd name="T6" fmla="*/ 0 60000 65536"/>
                  <a:gd name="T7" fmla="*/ 0 60000 65536"/>
                  <a:gd name="T8" fmla="*/ 0 60000 65536"/>
                  <a:gd name="T9" fmla="*/ 0 w 4"/>
                  <a:gd name="T10" fmla="*/ 0 h 1"/>
                  <a:gd name="T11" fmla="*/ 4 w 4"/>
                  <a:gd name="T12" fmla="*/ 1 h 1"/>
                </a:gdLst>
                <a:ahLst/>
                <a:cxnLst>
                  <a:cxn ang="T6">
                    <a:pos x="T0" y="T1"/>
                  </a:cxn>
                  <a:cxn ang="T7">
                    <a:pos x="T2" y="T3"/>
                  </a:cxn>
                  <a:cxn ang="T8">
                    <a:pos x="T4" y="T5"/>
                  </a:cxn>
                </a:cxnLst>
                <a:rect l="T9" t="T10" r="T11" b="T12"/>
                <a:pathLst>
                  <a:path w="4" h="1">
                    <a:moveTo>
                      <a:pt x="4" y="0"/>
                    </a:moveTo>
                    <a:lnTo>
                      <a:pt x="0" y="0"/>
                    </a:lnTo>
                    <a:lnTo>
                      <a:pt x="4" y="0"/>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4093" name="Freeform 304"/>
              <p:cNvSpPr>
                <a:spLocks/>
              </p:cNvSpPr>
              <p:nvPr/>
            </p:nvSpPr>
            <p:spPr bwMode="auto">
              <a:xfrm>
                <a:off x="3021" y="2802"/>
                <a:ext cx="4" cy="4"/>
              </a:xfrm>
              <a:custGeom>
                <a:avLst/>
                <a:gdLst>
                  <a:gd name="T0" fmla="*/ 4 w 4"/>
                  <a:gd name="T1" fmla="*/ 4 h 4"/>
                  <a:gd name="T2" fmla="*/ 0 w 4"/>
                  <a:gd name="T3" fmla="*/ 0 h 4"/>
                  <a:gd name="T4" fmla="*/ 4 w 4"/>
                  <a:gd name="T5" fmla="*/ 4 h 4"/>
                  <a:gd name="T6" fmla="*/ 0 60000 65536"/>
                  <a:gd name="T7" fmla="*/ 0 60000 65536"/>
                  <a:gd name="T8" fmla="*/ 0 60000 65536"/>
                  <a:gd name="T9" fmla="*/ 0 w 4"/>
                  <a:gd name="T10" fmla="*/ 0 h 4"/>
                  <a:gd name="T11" fmla="*/ 4 w 4"/>
                  <a:gd name="T12" fmla="*/ 4 h 4"/>
                </a:gdLst>
                <a:ahLst/>
                <a:cxnLst>
                  <a:cxn ang="T6">
                    <a:pos x="T0" y="T1"/>
                  </a:cxn>
                  <a:cxn ang="T7">
                    <a:pos x="T2" y="T3"/>
                  </a:cxn>
                  <a:cxn ang="T8">
                    <a:pos x="T4" y="T5"/>
                  </a:cxn>
                </a:cxnLst>
                <a:rect l="T9" t="T10" r="T11" b="T12"/>
                <a:pathLst>
                  <a:path w="4" h="4">
                    <a:moveTo>
                      <a:pt x="4" y="4"/>
                    </a:moveTo>
                    <a:lnTo>
                      <a:pt x="0" y="0"/>
                    </a:lnTo>
                    <a:lnTo>
                      <a:pt x="4" y="4"/>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4094" name="Freeform 305"/>
              <p:cNvSpPr>
                <a:spLocks/>
              </p:cNvSpPr>
              <p:nvPr/>
            </p:nvSpPr>
            <p:spPr bwMode="auto">
              <a:xfrm>
                <a:off x="3013" y="2794"/>
                <a:ext cx="4" cy="4"/>
              </a:xfrm>
              <a:custGeom>
                <a:avLst/>
                <a:gdLst>
                  <a:gd name="T0" fmla="*/ 4 w 4"/>
                  <a:gd name="T1" fmla="*/ 4 h 4"/>
                  <a:gd name="T2" fmla="*/ 0 w 4"/>
                  <a:gd name="T3" fmla="*/ 0 h 4"/>
                  <a:gd name="T4" fmla="*/ 4 w 4"/>
                  <a:gd name="T5" fmla="*/ 4 h 4"/>
                  <a:gd name="T6" fmla="*/ 0 60000 65536"/>
                  <a:gd name="T7" fmla="*/ 0 60000 65536"/>
                  <a:gd name="T8" fmla="*/ 0 60000 65536"/>
                  <a:gd name="T9" fmla="*/ 0 w 4"/>
                  <a:gd name="T10" fmla="*/ 0 h 4"/>
                  <a:gd name="T11" fmla="*/ 4 w 4"/>
                  <a:gd name="T12" fmla="*/ 4 h 4"/>
                </a:gdLst>
                <a:ahLst/>
                <a:cxnLst>
                  <a:cxn ang="T6">
                    <a:pos x="T0" y="T1"/>
                  </a:cxn>
                  <a:cxn ang="T7">
                    <a:pos x="T2" y="T3"/>
                  </a:cxn>
                  <a:cxn ang="T8">
                    <a:pos x="T4" y="T5"/>
                  </a:cxn>
                </a:cxnLst>
                <a:rect l="T9" t="T10" r="T11" b="T12"/>
                <a:pathLst>
                  <a:path w="4" h="4">
                    <a:moveTo>
                      <a:pt x="4" y="4"/>
                    </a:moveTo>
                    <a:lnTo>
                      <a:pt x="0" y="0"/>
                    </a:lnTo>
                    <a:lnTo>
                      <a:pt x="4" y="4"/>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4095" name="Line 306"/>
              <p:cNvSpPr>
                <a:spLocks noChangeShapeType="1"/>
              </p:cNvSpPr>
              <p:nvPr/>
            </p:nvSpPr>
            <p:spPr bwMode="auto">
              <a:xfrm>
                <a:off x="3009" y="2786"/>
                <a:ext cx="1" cy="1"/>
              </a:xfrm>
              <a:prstGeom prst="line">
                <a:avLst/>
              </a:prstGeom>
              <a:noFill/>
              <a:ln>
                <a:noFill/>
              </a:ln>
              <a:extLst>
                <a:ext uri="{909E8E84-426E-40DD-AFC4-6F175D3DCCD1}">
                  <a14:hiddenFill xmlns:a14="http://schemas.microsoft.com/office/drawing/2010/main" xmlns="">
                    <a:noFill/>
                  </a14:hiddenFill>
                </a:ext>
                <a:ext uri="{91240B29-F687-4F45-9708-019B960494DF}">
                  <a14:hiddenLine xmlns:a14="http://schemas.microsoft.com/office/drawing/2010/main" xmlns="" w="9525">
                    <a:solidFill>
                      <a:srgbClr val="000000"/>
                    </a:solidFill>
                    <a:round/>
                    <a:headEnd/>
                    <a:tailEnd/>
                  </a14:hiddenLine>
                </a:ext>
              </a:extLst>
            </p:spPr>
            <p:txBody>
              <a:bodyPr/>
              <a:lstStyle/>
              <a:p>
                <a:pPr eaLnBrk="0" fontAlgn="base" hangingPunct="0">
                  <a:spcBef>
                    <a:spcPct val="0"/>
                  </a:spcBef>
                  <a:spcAft>
                    <a:spcPct val="0"/>
                  </a:spcAft>
                </a:pPr>
                <a:endParaRPr lang="en-US">
                  <a:solidFill>
                    <a:prstClr val="black"/>
                  </a:solidFill>
                </a:endParaRPr>
              </a:p>
            </p:txBody>
          </p:sp>
          <p:sp>
            <p:nvSpPr>
              <p:cNvPr id="34096" name="Freeform 307"/>
              <p:cNvSpPr>
                <a:spLocks/>
              </p:cNvSpPr>
              <p:nvPr/>
            </p:nvSpPr>
            <p:spPr bwMode="auto">
              <a:xfrm>
                <a:off x="3000" y="2774"/>
                <a:ext cx="1" cy="4"/>
              </a:xfrm>
              <a:custGeom>
                <a:avLst/>
                <a:gdLst>
                  <a:gd name="T0" fmla="*/ 0 w 1"/>
                  <a:gd name="T1" fmla="*/ 4 h 4"/>
                  <a:gd name="T2" fmla="*/ 0 w 1"/>
                  <a:gd name="T3" fmla="*/ 0 h 4"/>
                  <a:gd name="T4" fmla="*/ 0 w 1"/>
                  <a:gd name="T5" fmla="*/ 4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4"/>
                    </a:moveTo>
                    <a:lnTo>
                      <a:pt x="0" y="0"/>
                    </a:lnTo>
                    <a:lnTo>
                      <a:pt x="0" y="4"/>
                    </a:lnTo>
                    <a:close/>
                  </a:path>
                </a:pathLst>
              </a:custGeom>
              <a:solidFill>
                <a:srgbClr val="E74F43"/>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eaLnBrk="0" fontAlgn="base" hangingPunct="0">
                  <a:spcBef>
                    <a:spcPct val="0"/>
                  </a:spcBef>
                  <a:spcAft>
                    <a:spcPct val="0"/>
                  </a:spcAft>
                </a:pPr>
                <a:endParaRPr lang="en-US">
                  <a:solidFill>
                    <a:prstClr val="black"/>
                  </a:solidFill>
                </a:endParaRPr>
              </a:p>
            </p:txBody>
          </p:sp>
          <p:sp>
            <p:nvSpPr>
              <p:cNvPr id="34097" name="Freeform 308"/>
              <p:cNvSpPr>
                <a:spLocks/>
              </p:cNvSpPr>
              <p:nvPr/>
            </p:nvSpPr>
            <p:spPr bwMode="auto">
              <a:xfrm>
                <a:off x="3009" y="2786"/>
                <a:ext cx="1" cy="1"/>
              </a:xfrm>
              <a:custGeom>
                <a:avLst/>
                <a:gdLst>
                  <a:gd name="T0" fmla="*/ 0 w 1"/>
                  <a:gd name="T1" fmla="*/ 0 h 1"/>
                  <a:gd name="T2" fmla="*/ 0 w 1"/>
                  <a:gd name="T3" fmla="*/ 0 h 1"/>
                  <a:gd name="T4" fmla="*/ 0 w 1"/>
                  <a:gd name="T5" fmla="*/ 0 h 1"/>
                  <a:gd name="T6" fmla="*/ 0 60000 65536"/>
                  <a:gd name="T7" fmla="*/ 0 60000 65536"/>
                  <a:gd name="T8" fmla="*/ 0 60000 65536"/>
                  <a:gd name="T9" fmla="*/ 0 w 1"/>
                  <a:gd name="T10" fmla="*/ 0 h 1"/>
                  <a:gd name="T11" fmla="*/ 1 w 1"/>
                  <a:gd name="T12" fmla="*/ 1 h 1"/>
                </a:gdLst>
                <a:ahLst/>
                <a:cxnLst>
                  <a:cxn ang="T6">
                    <a:pos x="T0" y="T1"/>
                  </a:cxn>
                  <a:cxn ang="T7">
                    <a:pos x="T2" y="T3"/>
                  </a:cxn>
                  <a:cxn ang="T8">
                    <a:pos x="T4" y="T5"/>
                  </a:cxn>
                </a:cxnLst>
                <a:rect l="T9" t="T10" r="T11" b="T12"/>
                <a:pathLst>
                  <a:path w="1" h="1">
                    <a:moveTo>
                      <a:pt x="0" y="0"/>
                    </a:moveTo>
                    <a:lnTo>
                      <a:pt x="0" y="0"/>
                    </a:lnTo>
                    <a:close/>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pPr eaLnBrk="0" fontAlgn="base" hangingPunct="0">
                  <a:spcBef>
                    <a:spcPct val="0"/>
                  </a:spcBef>
                  <a:spcAft>
                    <a:spcPct val="0"/>
                  </a:spcAft>
                </a:pPr>
                <a:endParaRPr lang="en-US">
                  <a:solidFill>
                    <a:prstClr val="black"/>
                  </a:solidFill>
                </a:endParaRPr>
              </a:p>
            </p:txBody>
          </p:sp>
          <p:sp>
            <p:nvSpPr>
              <p:cNvPr id="34098" name="Line 309"/>
              <p:cNvSpPr>
                <a:spLocks noChangeShapeType="1"/>
              </p:cNvSpPr>
              <p:nvPr/>
            </p:nvSpPr>
            <p:spPr bwMode="auto">
              <a:xfrm flipV="1">
                <a:off x="3000" y="2774"/>
                <a:ext cx="1" cy="4"/>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pPr eaLnBrk="0" fontAlgn="base" hangingPunct="0">
                  <a:spcBef>
                    <a:spcPct val="0"/>
                  </a:spcBef>
                  <a:spcAft>
                    <a:spcPct val="0"/>
                  </a:spcAft>
                </a:pPr>
                <a:endParaRPr lang="en-US">
                  <a:solidFill>
                    <a:prstClr val="black"/>
                  </a:solidFill>
                </a:endParaRPr>
              </a:p>
            </p:txBody>
          </p:sp>
          <p:sp>
            <p:nvSpPr>
              <p:cNvPr id="34099" name="Freeform 310"/>
              <p:cNvSpPr>
                <a:spLocks/>
              </p:cNvSpPr>
              <p:nvPr/>
            </p:nvSpPr>
            <p:spPr bwMode="auto">
              <a:xfrm>
                <a:off x="2992" y="2766"/>
                <a:ext cx="4" cy="4"/>
              </a:xfrm>
              <a:custGeom>
                <a:avLst/>
                <a:gdLst>
                  <a:gd name="T0" fmla="*/ 4 w 4"/>
                  <a:gd name="T1" fmla="*/ 4 h 4"/>
                  <a:gd name="T2" fmla="*/ 0 w 4"/>
                  <a:gd name="T3" fmla="*/ 0 h 4"/>
                  <a:gd name="T4" fmla="*/ 4 w 4"/>
                  <a:gd name="T5" fmla="*/ 4 h 4"/>
                  <a:gd name="T6" fmla="*/ 0 60000 65536"/>
                  <a:gd name="T7" fmla="*/ 0 60000 65536"/>
                  <a:gd name="T8" fmla="*/ 0 60000 65536"/>
                  <a:gd name="T9" fmla="*/ 0 w 4"/>
                  <a:gd name="T10" fmla="*/ 0 h 4"/>
                  <a:gd name="T11" fmla="*/ 4 w 4"/>
                  <a:gd name="T12" fmla="*/ 4 h 4"/>
                </a:gdLst>
                <a:ahLst/>
                <a:cxnLst>
                  <a:cxn ang="T6">
                    <a:pos x="T0" y="T1"/>
                  </a:cxn>
                  <a:cxn ang="T7">
                    <a:pos x="T2" y="T3"/>
                  </a:cxn>
                  <a:cxn ang="T8">
                    <a:pos x="T4" y="T5"/>
                  </a:cxn>
                </a:cxnLst>
                <a:rect l="T9" t="T10" r="T11" b="T12"/>
                <a:pathLst>
                  <a:path w="4" h="4">
                    <a:moveTo>
                      <a:pt x="4" y="4"/>
                    </a:moveTo>
                    <a:lnTo>
                      <a:pt x="0" y="0"/>
                    </a:lnTo>
                    <a:lnTo>
                      <a:pt x="4" y="4"/>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4100" name="Freeform 311"/>
              <p:cNvSpPr>
                <a:spLocks/>
              </p:cNvSpPr>
              <p:nvPr/>
            </p:nvSpPr>
            <p:spPr bwMode="auto">
              <a:xfrm>
                <a:off x="2984" y="2758"/>
                <a:ext cx="4" cy="1"/>
              </a:xfrm>
              <a:custGeom>
                <a:avLst/>
                <a:gdLst>
                  <a:gd name="T0" fmla="*/ 4 w 4"/>
                  <a:gd name="T1" fmla="*/ 0 h 1"/>
                  <a:gd name="T2" fmla="*/ 0 w 4"/>
                  <a:gd name="T3" fmla="*/ 0 h 1"/>
                  <a:gd name="T4" fmla="*/ 4 w 4"/>
                  <a:gd name="T5" fmla="*/ 0 h 1"/>
                  <a:gd name="T6" fmla="*/ 0 60000 65536"/>
                  <a:gd name="T7" fmla="*/ 0 60000 65536"/>
                  <a:gd name="T8" fmla="*/ 0 60000 65536"/>
                  <a:gd name="T9" fmla="*/ 0 w 4"/>
                  <a:gd name="T10" fmla="*/ 0 h 1"/>
                  <a:gd name="T11" fmla="*/ 4 w 4"/>
                  <a:gd name="T12" fmla="*/ 1 h 1"/>
                </a:gdLst>
                <a:ahLst/>
                <a:cxnLst>
                  <a:cxn ang="T6">
                    <a:pos x="T0" y="T1"/>
                  </a:cxn>
                  <a:cxn ang="T7">
                    <a:pos x="T2" y="T3"/>
                  </a:cxn>
                  <a:cxn ang="T8">
                    <a:pos x="T4" y="T5"/>
                  </a:cxn>
                </a:cxnLst>
                <a:rect l="T9" t="T10" r="T11" b="T12"/>
                <a:pathLst>
                  <a:path w="4" h="1">
                    <a:moveTo>
                      <a:pt x="4" y="0"/>
                    </a:moveTo>
                    <a:lnTo>
                      <a:pt x="0" y="0"/>
                    </a:lnTo>
                    <a:lnTo>
                      <a:pt x="4" y="0"/>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4101" name="Freeform 312"/>
              <p:cNvSpPr>
                <a:spLocks/>
              </p:cNvSpPr>
              <p:nvPr/>
            </p:nvSpPr>
            <p:spPr bwMode="auto">
              <a:xfrm>
                <a:off x="2976" y="2746"/>
                <a:ext cx="4" cy="4"/>
              </a:xfrm>
              <a:custGeom>
                <a:avLst/>
                <a:gdLst>
                  <a:gd name="T0" fmla="*/ 4 w 4"/>
                  <a:gd name="T1" fmla="*/ 4 h 4"/>
                  <a:gd name="T2" fmla="*/ 0 w 4"/>
                  <a:gd name="T3" fmla="*/ 0 h 4"/>
                  <a:gd name="T4" fmla="*/ 4 w 4"/>
                  <a:gd name="T5" fmla="*/ 4 h 4"/>
                  <a:gd name="T6" fmla="*/ 0 60000 65536"/>
                  <a:gd name="T7" fmla="*/ 0 60000 65536"/>
                  <a:gd name="T8" fmla="*/ 0 60000 65536"/>
                  <a:gd name="T9" fmla="*/ 0 w 4"/>
                  <a:gd name="T10" fmla="*/ 0 h 4"/>
                  <a:gd name="T11" fmla="*/ 4 w 4"/>
                  <a:gd name="T12" fmla="*/ 4 h 4"/>
                </a:gdLst>
                <a:ahLst/>
                <a:cxnLst>
                  <a:cxn ang="T6">
                    <a:pos x="T0" y="T1"/>
                  </a:cxn>
                  <a:cxn ang="T7">
                    <a:pos x="T2" y="T3"/>
                  </a:cxn>
                  <a:cxn ang="T8">
                    <a:pos x="T4" y="T5"/>
                  </a:cxn>
                </a:cxnLst>
                <a:rect l="T9" t="T10" r="T11" b="T12"/>
                <a:pathLst>
                  <a:path w="4" h="4">
                    <a:moveTo>
                      <a:pt x="4" y="4"/>
                    </a:moveTo>
                    <a:lnTo>
                      <a:pt x="0" y="0"/>
                    </a:lnTo>
                    <a:lnTo>
                      <a:pt x="4" y="4"/>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4102" name="Freeform 313"/>
              <p:cNvSpPr>
                <a:spLocks/>
              </p:cNvSpPr>
              <p:nvPr/>
            </p:nvSpPr>
            <p:spPr bwMode="auto">
              <a:xfrm>
                <a:off x="2968" y="2738"/>
                <a:ext cx="4" cy="4"/>
              </a:xfrm>
              <a:custGeom>
                <a:avLst/>
                <a:gdLst>
                  <a:gd name="T0" fmla="*/ 4 w 4"/>
                  <a:gd name="T1" fmla="*/ 4 h 4"/>
                  <a:gd name="T2" fmla="*/ 0 w 4"/>
                  <a:gd name="T3" fmla="*/ 0 h 4"/>
                  <a:gd name="T4" fmla="*/ 4 w 4"/>
                  <a:gd name="T5" fmla="*/ 4 h 4"/>
                  <a:gd name="T6" fmla="*/ 0 60000 65536"/>
                  <a:gd name="T7" fmla="*/ 0 60000 65536"/>
                  <a:gd name="T8" fmla="*/ 0 60000 65536"/>
                  <a:gd name="T9" fmla="*/ 0 w 4"/>
                  <a:gd name="T10" fmla="*/ 0 h 4"/>
                  <a:gd name="T11" fmla="*/ 4 w 4"/>
                  <a:gd name="T12" fmla="*/ 4 h 4"/>
                </a:gdLst>
                <a:ahLst/>
                <a:cxnLst>
                  <a:cxn ang="T6">
                    <a:pos x="T0" y="T1"/>
                  </a:cxn>
                  <a:cxn ang="T7">
                    <a:pos x="T2" y="T3"/>
                  </a:cxn>
                  <a:cxn ang="T8">
                    <a:pos x="T4" y="T5"/>
                  </a:cxn>
                </a:cxnLst>
                <a:rect l="T9" t="T10" r="T11" b="T12"/>
                <a:pathLst>
                  <a:path w="4" h="4">
                    <a:moveTo>
                      <a:pt x="4" y="4"/>
                    </a:moveTo>
                    <a:lnTo>
                      <a:pt x="0" y="0"/>
                    </a:lnTo>
                    <a:lnTo>
                      <a:pt x="4" y="4"/>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4103" name="Freeform 314"/>
              <p:cNvSpPr>
                <a:spLocks/>
              </p:cNvSpPr>
              <p:nvPr/>
            </p:nvSpPr>
            <p:spPr bwMode="auto">
              <a:xfrm>
                <a:off x="2964" y="2726"/>
                <a:ext cx="1" cy="4"/>
              </a:xfrm>
              <a:custGeom>
                <a:avLst/>
                <a:gdLst>
                  <a:gd name="T0" fmla="*/ 0 w 1"/>
                  <a:gd name="T1" fmla="*/ 4 h 4"/>
                  <a:gd name="T2" fmla="*/ 0 w 1"/>
                  <a:gd name="T3" fmla="*/ 0 h 4"/>
                  <a:gd name="T4" fmla="*/ 0 w 1"/>
                  <a:gd name="T5" fmla="*/ 4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4"/>
                    </a:moveTo>
                    <a:lnTo>
                      <a:pt x="0" y="0"/>
                    </a:lnTo>
                    <a:lnTo>
                      <a:pt x="0" y="4"/>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4104" name="Freeform 315"/>
              <p:cNvSpPr>
                <a:spLocks/>
              </p:cNvSpPr>
              <p:nvPr/>
            </p:nvSpPr>
            <p:spPr bwMode="auto">
              <a:xfrm>
                <a:off x="2956" y="2718"/>
                <a:ext cx="1" cy="4"/>
              </a:xfrm>
              <a:custGeom>
                <a:avLst/>
                <a:gdLst>
                  <a:gd name="T0" fmla="*/ 0 w 1"/>
                  <a:gd name="T1" fmla="*/ 4 h 4"/>
                  <a:gd name="T2" fmla="*/ 0 w 1"/>
                  <a:gd name="T3" fmla="*/ 0 h 4"/>
                  <a:gd name="T4" fmla="*/ 0 w 1"/>
                  <a:gd name="T5" fmla="*/ 4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4"/>
                    </a:moveTo>
                    <a:lnTo>
                      <a:pt x="0" y="0"/>
                    </a:lnTo>
                    <a:lnTo>
                      <a:pt x="0" y="4"/>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4105" name="Freeform 316"/>
              <p:cNvSpPr>
                <a:spLocks/>
              </p:cNvSpPr>
              <p:nvPr/>
            </p:nvSpPr>
            <p:spPr bwMode="auto">
              <a:xfrm>
                <a:off x="2948" y="2710"/>
                <a:ext cx="1" cy="4"/>
              </a:xfrm>
              <a:custGeom>
                <a:avLst/>
                <a:gdLst>
                  <a:gd name="T0" fmla="*/ 0 w 1"/>
                  <a:gd name="T1" fmla="*/ 4 h 4"/>
                  <a:gd name="T2" fmla="*/ 0 w 1"/>
                  <a:gd name="T3" fmla="*/ 0 h 4"/>
                  <a:gd name="T4" fmla="*/ 0 w 1"/>
                  <a:gd name="T5" fmla="*/ 4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4"/>
                    </a:moveTo>
                    <a:lnTo>
                      <a:pt x="0" y="0"/>
                    </a:lnTo>
                    <a:lnTo>
                      <a:pt x="0" y="4"/>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4106" name="Freeform 317"/>
              <p:cNvSpPr>
                <a:spLocks/>
              </p:cNvSpPr>
              <p:nvPr/>
            </p:nvSpPr>
            <p:spPr bwMode="auto">
              <a:xfrm>
                <a:off x="2940" y="2698"/>
                <a:ext cx="4" cy="4"/>
              </a:xfrm>
              <a:custGeom>
                <a:avLst/>
                <a:gdLst>
                  <a:gd name="T0" fmla="*/ 4 w 4"/>
                  <a:gd name="T1" fmla="*/ 4 h 4"/>
                  <a:gd name="T2" fmla="*/ 0 w 4"/>
                  <a:gd name="T3" fmla="*/ 0 h 4"/>
                  <a:gd name="T4" fmla="*/ 4 w 4"/>
                  <a:gd name="T5" fmla="*/ 4 h 4"/>
                  <a:gd name="T6" fmla="*/ 0 60000 65536"/>
                  <a:gd name="T7" fmla="*/ 0 60000 65536"/>
                  <a:gd name="T8" fmla="*/ 0 60000 65536"/>
                  <a:gd name="T9" fmla="*/ 0 w 4"/>
                  <a:gd name="T10" fmla="*/ 0 h 4"/>
                  <a:gd name="T11" fmla="*/ 4 w 4"/>
                  <a:gd name="T12" fmla="*/ 4 h 4"/>
                </a:gdLst>
                <a:ahLst/>
                <a:cxnLst>
                  <a:cxn ang="T6">
                    <a:pos x="T0" y="T1"/>
                  </a:cxn>
                  <a:cxn ang="T7">
                    <a:pos x="T2" y="T3"/>
                  </a:cxn>
                  <a:cxn ang="T8">
                    <a:pos x="T4" y="T5"/>
                  </a:cxn>
                </a:cxnLst>
                <a:rect l="T9" t="T10" r="T11" b="T12"/>
                <a:pathLst>
                  <a:path w="4" h="4">
                    <a:moveTo>
                      <a:pt x="4" y="4"/>
                    </a:moveTo>
                    <a:lnTo>
                      <a:pt x="0" y="0"/>
                    </a:lnTo>
                    <a:lnTo>
                      <a:pt x="4" y="4"/>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4107" name="Line 318"/>
              <p:cNvSpPr>
                <a:spLocks noChangeShapeType="1"/>
              </p:cNvSpPr>
              <p:nvPr/>
            </p:nvSpPr>
            <p:spPr bwMode="auto">
              <a:xfrm>
                <a:off x="2936" y="2690"/>
                <a:ext cx="1" cy="1"/>
              </a:xfrm>
              <a:prstGeom prst="line">
                <a:avLst/>
              </a:prstGeom>
              <a:noFill/>
              <a:ln>
                <a:noFill/>
              </a:ln>
              <a:extLst>
                <a:ext uri="{909E8E84-426E-40DD-AFC4-6F175D3DCCD1}">
                  <a14:hiddenFill xmlns:a14="http://schemas.microsoft.com/office/drawing/2010/main" xmlns="">
                    <a:noFill/>
                  </a14:hiddenFill>
                </a:ext>
                <a:ext uri="{91240B29-F687-4F45-9708-019B960494DF}">
                  <a14:hiddenLine xmlns:a14="http://schemas.microsoft.com/office/drawing/2010/main" xmlns="" w="9525">
                    <a:solidFill>
                      <a:srgbClr val="000000"/>
                    </a:solidFill>
                    <a:round/>
                    <a:headEnd/>
                    <a:tailEnd/>
                  </a14:hiddenLine>
                </a:ext>
              </a:extLst>
            </p:spPr>
            <p:txBody>
              <a:bodyPr/>
              <a:lstStyle/>
              <a:p>
                <a:pPr eaLnBrk="0" fontAlgn="base" hangingPunct="0">
                  <a:spcBef>
                    <a:spcPct val="0"/>
                  </a:spcBef>
                  <a:spcAft>
                    <a:spcPct val="0"/>
                  </a:spcAft>
                </a:pPr>
                <a:endParaRPr lang="en-US">
                  <a:solidFill>
                    <a:prstClr val="black"/>
                  </a:solidFill>
                </a:endParaRPr>
              </a:p>
            </p:txBody>
          </p:sp>
          <p:sp>
            <p:nvSpPr>
              <p:cNvPr id="34108" name="Freeform 319"/>
              <p:cNvSpPr>
                <a:spLocks/>
              </p:cNvSpPr>
              <p:nvPr/>
            </p:nvSpPr>
            <p:spPr bwMode="auto">
              <a:xfrm>
                <a:off x="2932" y="2678"/>
                <a:ext cx="1" cy="4"/>
              </a:xfrm>
              <a:custGeom>
                <a:avLst/>
                <a:gdLst>
                  <a:gd name="T0" fmla="*/ 0 w 1"/>
                  <a:gd name="T1" fmla="*/ 4 h 4"/>
                  <a:gd name="T2" fmla="*/ 0 w 1"/>
                  <a:gd name="T3" fmla="*/ 0 h 4"/>
                  <a:gd name="T4" fmla="*/ 0 w 1"/>
                  <a:gd name="T5" fmla="*/ 4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4"/>
                    </a:moveTo>
                    <a:lnTo>
                      <a:pt x="0" y="0"/>
                    </a:lnTo>
                    <a:lnTo>
                      <a:pt x="0" y="4"/>
                    </a:lnTo>
                    <a:close/>
                  </a:path>
                </a:pathLst>
              </a:custGeom>
              <a:solidFill>
                <a:srgbClr val="E74F43"/>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eaLnBrk="0" fontAlgn="base" hangingPunct="0">
                  <a:spcBef>
                    <a:spcPct val="0"/>
                  </a:spcBef>
                  <a:spcAft>
                    <a:spcPct val="0"/>
                  </a:spcAft>
                </a:pPr>
                <a:endParaRPr lang="en-US">
                  <a:solidFill>
                    <a:prstClr val="black"/>
                  </a:solidFill>
                </a:endParaRPr>
              </a:p>
            </p:txBody>
          </p:sp>
          <p:sp>
            <p:nvSpPr>
              <p:cNvPr id="34109" name="Freeform 320"/>
              <p:cNvSpPr>
                <a:spLocks/>
              </p:cNvSpPr>
              <p:nvPr/>
            </p:nvSpPr>
            <p:spPr bwMode="auto">
              <a:xfrm>
                <a:off x="2936" y="2690"/>
                <a:ext cx="1" cy="1"/>
              </a:xfrm>
              <a:custGeom>
                <a:avLst/>
                <a:gdLst>
                  <a:gd name="T0" fmla="*/ 0 w 1"/>
                  <a:gd name="T1" fmla="*/ 0 h 1"/>
                  <a:gd name="T2" fmla="*/ 0 w 1"/>
                  <a:gd name="T3" fmla="*/ 0 h 1"/>
                  <a:gd name="T4" fmla="*/ 0 w 1"/>
                  <a:gd name="T5" fmla="*/ 0 h 1"/>
                  <a:gd name="T6" fmla="*/ 0 60000 65536"/>
                  <a:gd name="T7" fmla="*/ 0 60000 65536"/>
                  <a:gd name="T8" fmla="*/ 0 60000 65536"/>
                  <a:gd name="T9" fmla="*/ 0 w 1"/>
                  <a:gd name="T10" fmla="*/ 0 h 1"/>
                  <a:gd name="T11" fmla="*/ 1 w 1"/>
                  <a:gd name="T12" fmla="*/ 1 h 1"/>
                </a:gdLst>
                <a:ahLst/>
                <a:cxnLst>
                  <a:cxn ang="T6">
                    <a:pos x="T0" y="T1"/>
                  </a:cxn>
                  <a:cxn ang="T7">
                    <a:pos x="T2" y="T3"/>
                  </a:cxn>
                  <a:cxn ang="T8">
                    <a:pos x="T4" y="T5"/>
                  </a:cxn>
                </a:cxnLst>
                <a:rect l="T9" t="T10" r="T11" b="T12"/>
                <a:pathLst>
                  <a:path w="1" h="1">
                    <a:moveTo>
                      <a:pt x="0" y="0"/>
                    </a:moveTo>
                    <a:lnTo>
                      <a:pt x="0" y="0"/>
                    </a:lnTo>
                    <a:close/>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pPr eaLnBrk="0" fontAlgn="base" hangingPunct="0">
                  <a:spcBef>
                    <a:spcPct val="0"/>
                  </a:spcBef>
                  <a:spcAft>
                    <a:spcPct val="0"/>
                  </a:spcAft>
                </a:pPr>
                <a:endParaRPr lang="en-US">
                  <a:solidFill>
                    <a:prstClr val="black"/>
                  </a:solidFill>
                </a:endParaRPr>
              </a:p>
            </p:txBody>
          </p:sp>
          <p:sp>
            <p:nvSpPr>
              <p:cNvPr id="34110" name="Line 321"/>
              <p:cNvSpPr>
                <a:spLocks noChangeShapeType="1"/>
              </p:cNvSpPr>
              <p:nvPr/>
            </p:nvSpPr>
            <p:spPr bwMode="auto">
              <a:xfrm flipV="1">
                <a:off x="2932" y="2678"/>
                <a:ext cx="1" cy="4"/>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pPr eaLnBrk="0" fontAlgn="base" hangingPunct="0">
                  <a:spcBef>
                    <a:spcPct val="0"/>
                  </a:spcBef>
                  <a:spcAft>
                    <a:spcPct val="0"/>
                  </a:spcAft>
                </a:pPr>
                <a:endParaRPr lang="en-US">
                  <a:solidFill>
                    <a:prstClr val="black"/>
                  </a:solidFill>
                </a:endParaRPr>
              </a:p>
            </p:txBody>
          </p:sp>
          <p:sp>
            <p:nvSpPr>
              <p:cNvPr id="34111" name="Freeform 322"/>
              <p:cNvSpPr>
                <a:spLocks/>
              </p:cNvSpPr>
              <p:nvPr/>
            </p:nvSpPr>
            <p:spPr bwMode="auto">
              <a:xfrm>
                <a:off x="2928" y="2666"/>
                <a:ext cx="1" cy="4"/>
              </a:xfrm>
              <a:custGeom>
                <a:avLst/>
                <a:gdLst>
                  <a:gd name="T0" fmla="*/ 0 w 1"/>
                  <a:gd name="T1" fmla="*/ 4 h 4"/>
                  <a:gd name="T2" fmla="*/ 0 w 1"/>
                  <a:gd name="T3" fmla="*/ 0 h 4"/>
                  <a:gd name="T4" fmla="*/ 0 w 1"/>
                  <a:gd name="T5" fmla="*/ 4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4"/>
                    </a:moveTo>
                    <a:lnTo>
                      <a:pt x="0" y="0"/>
                    </a:lnTo>
                    <a:lnTo>
                      <a:pt x="0" y="4"/>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4112" name="Freeform 323"/>
              <p:cNvSpPr>
                <a:spLocks/>
              </p:cNvSpPr>
              <p:nvPr/>
            </p:nvSpPr>
            <p:spPr bwMode="auto">
              <a:xfrm>
                <a:off x="2924" y="2654"/>
                <a:ext cx="1" cy="4"/>
              </a:xfrm>
              <a:custGeom>
                <a:avLst/>
                <a:gdLst>
                  <a:gd name="T0" fmla="*/ 0 w 1"/>
                  <a:gd name="T1" fmla="*/ 4 h 4"/>
                  <a:gd name="T2" fmla="*/ 0 w 1"/>
                  <a:gd name="T3" fmla="*/ 0 h 4"/>
                  <a:gd name="T4" fmla="*/ 0 w 1"/>
                  <a:gd name="T5" fmla="*/ 4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4"/>
                    </a:moveTo>
                    <a:lnTo>
                      <a:pt x="0" y="0"/>
                    </a:lnTo>
                    <a:lnTo>
                      <a:pt x="0" y="4"/>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4113" name="Freeform 324"/>
              <p:cNvSpPr>
                <a:spLocks/>
              </p:cNvSpPr>
              <p:nvPr/>
            </p:nvSpPr>
            <p:spPr bwMode="auto">
              <a:xfrm>
                <a:off x="2920" y="2642"/>
                <a:ext cx="1" cy="4"/>
              </a:xfrm>
              <a:custGeom>
                <a:avLst/>
                <a:gdLst>
                  <a:gd name="T0" fmla="*/ 0 w 1"/>
                  <a:gd name="T1" fmla="*/ 4 h 4"/>
                  <a:gd name="T2" fmla="*/ 0 w 1"/>
                  <a:gd name="T3" fmla="*/ 0 h 4"/>
                  <a:gd name="T4" fmla="*/ 0 w 1"/>
                  <a:gd name="T5" fmla="*/ 4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4"/>
                    </a:moveTo>
                    <a:lnTo>
                      <a:pt x="0" y="0"/>
                    </a:lnTo>
                    <a:lnTo>
                      <a:pt x="0" y="4"/>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4114" name="Line 325"/>
              <p:cNvSpPr>
                <a:spLocks noChangeShapeType="1"/>
              </p:cNvSpPr>
              <p:nvPr/>
            </p:nvSpPr>
            <p:spPr bwMode="auto">
              <a:xfrm>
                <a:off x="2916" y="2634"/>
                <a:ext cx="1" cy="1"/>
              </a:xfrm>
              <a:prstGeom prst="line">
                <a:avLst/>
              </a:prstGeom>
              <a:noFill/>
              <a:ln>
                <a:noFill/>
              </a:ln>
              <a:extLst>
                <a:ext uri="{909E8E84-426E-40DD-AFC4-6F175D3DCCD1}">
                  <a14:hiddenFill xmlns:a14="http://schemas.microsoft.com/office/drawing/2010/main" xmlns="">
                    <a:noFill/>
                  </a14:hiddenFill>
                </a:ext>
                <a:ext uri="{91240B29-F687-4F45-9708-019B960494DF}">
                  <a14:hiddenLine xmlns:a14="http://schemas.microsoft.com/office/drawing/2010/main" xmlns="" w="9525">
                    <a:solidFill>
                      <a:srgbClr val="000000"/>
                    </a:solidFill>
                    <a:round/>
                    <a:headEnd/>
                    <a:tailEnd/>
                  </a14:hiddenLine>
                </a:ext>
              </a:extLst>
            </p:spPr>
            <p:txBody>
              <a:bodyPr/>
              <a:lstStyle/>
              <a:p>
                <a:pPr eaLnBrk="0" fontAlgn="base" hangingPunct="0">
                  <a:spcBef>
                    <a:spcPct val="0"/>
                  </a:spcBef>
                  <a:spcAft>
                    <a:spcPct val="0"/>
                  </a:spcAft>
                </a:pPr>
                <a:endParaRPr lang="en-US">
                  <a:solidFill>
                    <a:prstClr val="black"/>
                  </a:solidFill>
                </a:endParaRPr>
              </a:p>
            </p:txBody>
          </p:sp>
          <p:sp>
            <p:nvSpPr>
              <p:cNvPr id="34115" name="Freeform 326"/>
              <p:cNvSpPr>
                <a:spLocks/>
              </p:cNvSpPr>
              <p:nvPr/>
            </p:nvSpPr>
            <p:spPr bwMode="auto">
              <a:xfrm>
                <a:off x="2912" y="2621"/>
                <a:ext cx="1" cy="5"/>
              </a:xfrm>
              <a:custGeom>
                <a:avLst/>
                <a:gdLst>
                  <a:gd name="T0" fmla="*/ 0 w 1"/>
                  <a:gd name="T1" fmla="*/ 5 h 5"/>
                  <a:gd name="T2" fmla="*/ 0 w 1"/>
                  <a:gd name="T3" fmla="*/ 0 h 5"/>
                  <a:gd name="T4" fmla="*/ 0 w 1"/>
                  <a:gd name="T5" fmla="*/ 5 h 5"/>
                  <a:gd name="T6" fmla="*/ 0 60000 65536"/>
                  <a:gd name="T7" fmla="*/ 0 60000 65536"/>
                  <a:gd name="T8" fmla="*/ 0 60000 65536"/>
                  <a:gd name="T9" fmla="*/ 0 w 1"/>
                  <a:gd name="T10" fmla="*/ 0 h 5"/>
                  <a:gd name="T11" fmla="*/ 1 w 1"/>
                  <a:gd name="T12" fmla="*/ 5 h 5"/>
                </a:gdLst>
                <a:ahLst/>
                <a:cxnLst>
                  <a:cxn ang="T6">
                    <a:pos x="T0" y="T1"/>
                  </a:cxn>
                  <a:cxn ang="T7">
                    <a:pos x="T2" y="T3"/>
                  </a:cxn>
                  <a:cxn ang="T8">
                    <a:pos x="T4" y="T5"/>
                  </a:cxn>
                </a:cxnLst>
                <a:rect l="T9" t="T10" r="T11" b="T12"/>
                <a:pathLst>
                  <a:path w="1" h="5">
                    <a:moveTo>
                      <a:pt x="0" y="5"/>
                    </a:moveTo>
                    <a:lnTo>
                      <a:pt x="0" y="0"/>
                    </a:lnTo>
                    <a:lnTo>
                      <a:pt x="0" y="5"/>
                    </a:lnTo>
                    <a:close/>
                  </a:path>
                </a:pathLst>
              </a:custGeom>
              <a:solidFill>
                <a:srgbClr val="E74F43"/>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eaLnBrk="0" fontAlgn="base" hangingPunct="0">
                  <a:spcBef>
                    <a:spcPct val="0"/>
                  </a:spcBef>
                  <a:spcAft>
                    <a:spcPct val="0"/>
                  </a:spcAft>
                </a:pPr>
                <a:endParaRPr lang="en-US">
                  <a:solidFill>
                    <a:prstClr val="black"/>
                  </a:solidFill>
                </a:endParaRPr>
              </a:p>
            </p:txBody>
          </p:sp>
          <p:sp>
            <p:nvSpPr>
              <p:cNvPr id="34116" name="Freeform 327"/>
              <p:cNvSpPr>
                <a:spLocks/>
              </p:cNvSpPr>
              <p:nvPr/>
            </p:nvSpPr>
            <p:spPr bwMode="auto">
              <a:xfrm>
                <a:off x="2916" y="2634"/>
                <a:ext cx="1" cy="1"/>
              </a:xfrm>
              <a:custGeom>
                <a:avLst/>
                <a:gdLst>
                  <a:gd name="T0" fmla="*/ 0 w 1"/>
                  <a:gd name="T1" fmla="*/ 0 h 1"/>
                  <a:gd name="T2" fmla="*/ 0 w 1"/>
                  <a:gd name="T3" fmla="*/ 0 h 1"/>
                  <a:gd name="T4" fmla="*/ 0 w 1"/>
                  <a:gd name="T5" fmla="*/ 0 h 1"/>
                  <a:gd name="T6" fmla="*/ 0 60000 65536"/>
                  <a:gd name="T7" fmla="*/ 0 60000 65536"/>
                  <a:gd name="T8" fmla="*/ 0 60000 65536"/>
                  <a:gd name="T9" fmla="*/ 0 w 1"/>
                  <a:gd name="T10" fmla="*/ 0 h 1"/>
                  <a:gd name="T11" fmla="*/ 1 w 1"/>
                  <a:gd name="T12" fmla="*/ 1 h 1"/>
                </a:gdLst>
                <a:ahLst/>
                <a:cxnLst>
                  <a:cxn ang="T6">
                    <a:pos x="T0" y="T1"/>
                  </a:cxn>
                  <a:cxn ang="T7">
                    <a:pos x="T2" y="T3"/>
                  </a:cxn>
                  <a:cxn ang="T8">
                    <a:pos x="T4" y="T5"/>
                  </a:cxn>
                </a:cxnLst>
                <a:rect l="T9" t="T10" r="T11" b="T12"/>
                <a:pathLst>
                  <a:path w="1" h="1">
                    <a:moveTo>
                      <a:pt x="0" y="0"/>
                    </a:moveTo>
                    <a:lnTo>
                      <a:pt x="0" y="0"/>
                    </a:lnTo>
                    <a:close/>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pPr eaLnBrk="0" fontAlgn="base" hangingPunct="0">
                  <a:spcBef>
                    <a:spcPct val="0"/>
                  </a:spcBef>
                  <a:spcAft>
                    <a:spcPct val="0"/>
                  </a:spcAft>
                </a:pPr>
                <a:endParaRPr lang="en-US">
                  <a:solidFill>
                    <a:prstClr val="black"/>
                  </a:solidFill>
                </a:endParaRPr>
              </a:p>
            </p:txBody>
          </p:sp>
          <p:sp>
            <p:nvSpPr>
              <p:cNvPr id="34117" name="Line 328"/>
              <p:cNvSpPr>
                <a:spLocks noChangeShapeType="1"/>
              </p:cNvSpPr>
              <p:nvPr/>
            </p:nvSpPr>
            <p:spPr bwMode="auto">
              <a:xfrm flipV="1">
                <a:off x="2912" y="2621"/>
                <a:ext cx="1" cy="5"/>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pPr eaLnBrk="0" fontAlgn="base" hangingPunct="0">
                  <a:spcBef>
                    <a:spcPct val="0"/>
                  </a:spcBef>
                  <a:spcAft>
                    <a:spcPct val="0"/>
                  </a:spcAft>
                </a:pPr>
                <a:endParaRPr lang="en-US">
                  <a:solidFill>
                    <a:prstClr val="black"/>
                  </a:solidFill>
                </a:endParaRPr>
              </a:p>
            </p:txBody>
          </p:sp>
          <p:sp>
            <p:nvSpPr>
              <p:cNvPr id="34118" name="Freeform 329"/>
              <p:cNvSpPr>
                <a:spLocks/>
              </p:cNvSpPr>
              <p:nvPr/>
            </p:nvSpPr>
            <p:spPr bwMode="auto">
              <a:xfrm>
                <a:off x="2908" y="2609"/>
                <a:ext cx="1" cy="4"/>
              </a:xfrm>
              <a:custGeom>
                <a:avLst/>
                <a:gdLst>
                  <a:gd name="T0" fmla="*/ 0 w 1"/>
                  <a:gd name="T1" fmla="*/ 4 h 4"/>
                  <a:gd name="T2" fmla="*/ 0 w 1"/>
                  <a:gd name="T3" fmla="*/ 0 h 4"/>
                  <a:gd name="T4" fmla="*/ 0 w 1"/>
                  <a:gd name="T5" fmla="*/ 4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4"/>
                    </a:moveTo>
                    <a:lnTo>
                      <a:pt x="0" y="0"/>
                    </a:lnTo>
                    <a:lnTo>
                      <a:pt x="0" y="4"/>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4119" name="Freeform 330"/>
              <p:cNvSpPr>
                <a:spLocks/>
              </p:cNvSpPr>
              <p:nvPr/>
            </p:nvSpPr>
            <p:spPr bwMode="auto">
              <a:xfrm>
                <a:off x="2904" y="2597"/>
                <a:ext cx="1" cy="4"/>
              </a:xfrm>
              <a:custGeom>
                <a:avLst/>
                <a:gdLst>
                  <a:gd name="T0" fmla="*/ 0 w 1"/>
                  <a:gd name="T1" fmla="*/ 4 h 4"/>
                  <a:gd name="T2" fmla="*/ 0 w 1"/>
                  <a:gd name="T3" fmla="*/ 0 h 4"/>
                  <a:gd name="T4" fmla="*/ 0 w 1"/>
                  <a:gd name="T5" fmla="*/ 4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4"/>
                    </a:moveTo>
                    <a:lnTo>
                      <a:pt x="0" y="0"/>
                    </a:lnTo>
                    <a:lnTo>
                      <a:pt x="0" y="4"/>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4120" name="Freeform 331"/>
              <p:cNvSpPr>
                <a:spLocks/>
              </p:cNvSpPr>
              <p:nvPr/>
            </p:nvSpPr>
            <p:spPr bwMode="auto">
              <a:xfrm>
                <a:off x="2900" y="2585"/>
                <a:ext cx="1" cy="4"/>
              </a:xfrm>
              <a:custGeom>
                <a:avLst/>
                <a:gdLst>
                  <a:gd name="T0" fmla="*/ 0 w 1"/>
                  <a:gd name="T1" fmla="*/ 4 h 4"/>
                  <a:gd name="T2" fmla="*/ 0 w 1"/>
                  <a:gd name="T3" fmla="*/ 0 h 4"/>
                  <a:gd name="T4" fmla="*/ 0 w 1"/>
                  <a:gd name="T5" fmla="*/ 4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4"/>
                    </a:moveTo>
                    <a:lnTo>
                      <a:pt x="0" y="0"/>
                    </a:lnTo>
                    <a:lnTo>
                      <a:pt x="0" y="4"/>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4121" name="Freeform 332"/>
              <p:cNvSpPr>
                <a:spLocks/>
              </p:cNvSpPr>
              <p:nvPr/>
            </p:nvSpPr>
            <p:spPr bwMode="auto">
              <a:xfrm>
                <a:off x="2892" y="2573"/>
                <a:ext cx="4" cy="4"/>
              </a:xfrm>
              <a:custGeom>
                <a:avLst/>
                <a:gdLst>
                  <a:gd name="T0" fmla="*/ 4 w 4"/>
                  <a:gd name="T1" fmla="*/ 4 h 4"/>
                  <a:gd name="T2" fmla="*/ 0 w 4"/>
                  <a:gd name="T3" fmla="*/ 0 h 4"/>
                  <a:gd name="T4" fmla="*/ 4 w 4"/>
                  <a:gd name="T5" fmla="*/ 4 h 4"/>
                  <a:gd name="T6" fmla="*/ 0 60000 65536"/>
                  <a:gd name="T7" fmla="*/ 0 60000 65536"/>
                  <a:gd name="T8" fmla="*/ 0 60000 65536"/>
                  <a:gd name="T9" fmla="*/ 0 w 4"/>
                  <a:gd name="T10" fmla="*/ 0 h 4"/>
                  <a:gd name="T11" fmla="*/ 4 w 4"/>
                  <a:gd name="T12" fmla="*/ 4 h 4"/>
                </a:gdLst>
                <a:ahLst/>
                <a:cxnLst>
                  <a:cxn ang="T6">
                    <a:pos x="T0" y="T1"/>
                  </a:cxn>
                  <a:cxn ang="T7">
                    <a:pos x="T2" y="T3"/>
                  </a:cxn>
                  <a:cxn ang="T8">
                    <a:pos x="T4" y="T5"/>
                  </a:cxn>
                </a:cxnLst>
                <a:rect l="T9" t="T10" r="T11" b="T12"/>
                <a:pathLst>
                  <a:path w="4" h="4">
                    <a:moveTo>
                      <a:pt x="4" y="4"/>
                    </a:moveTo>
                    <a:lnTo>
                      <a:pt x="0" y="0"/>
                    </a:lnTo>
                    <a:lnTo>
                      <a:pt x="4" y="4"/>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4122" name="Freeform 333"/>
              <p:cNvSpPr>
                <a:spLocks/>
              </p:cNvSpPr>
              <p:nvPr/>
            </p:nvSpPr>
            <p:spPr bwMode="auto">
              <a:xfrm>
                <a:off x="2892" y="2565"/>
                <a:ext cx="1" cy="4"/>
              </a:xfrm>
              <a:custGeom>
                <a:avLst/>
                <a:gdLst>
                  <a:gd name="T0" fmla="*/ 0 w 1"/>
                  <a:gd name="T1" fmla="*/ 4 h 4"/>
                  <a:gd name="T2" fmla="*/ 0 w 1"/>
                  <a:gd name="T3" fmla="*/ 0 h 4"/>
                  <a:gd name="T4" fmla="*/ 0 w 1"/>
                  <a:gd name="T5" fmla="*/ 4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4"/>
                    </a:moveTo>
                    <a:lnTo>
                      <a:pt x="0" y="0"/>
                    </a:lnTo>
                    <a:lnTo>
                      <a:pt x="0" y="4"/>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4123" name="Freeform 334"/>
              <p:cNvSpPr>
                <a:spLocks/>
              </p:cNvSpPr>
              <p:nvPr/>
            </p:nvSpPr>
            <p:spPr bwMode="auto">
              <a:xfrm>
                <a:off x="2884" y="2553"/>
                <a:ext cx="4" cy="4"/>
              </a:xfrm>
              <a:custGeom>
                <a:avLst/>
                <a:gdLst>
                  <a:gd name="T0" fmla="*/ 4 w 4"/>
                  <a:gd name="T1" fmla="*/ 4 h 4"/>
                  <a:gd name="T2" fmla="*/ 0 w 4"/>
                  <a:gd name="T3" fmla="*/ 0 h 4"/>
                  <a:gd name="T4" fmla="*/ 4 w 4"/>
                  <a:gd name="T5" fmla="*/ 4 h 4"/>
                  <a:gd name="T6" fmla="*/ 0 60000 65536"/>
                  <a:gd name="T7" fmla="*/ 0 60000 65536"/>
                  <a:gd name="T8" fmla="*/ 0 60000 65536"/>
                  <a:gd name="T9" fmla="*/ 0 w 4"/>
                  <a:gd name="T10" fmla="*/ 0 h 4"/>
                  <a:gd name="T11" fmla="*/ 4 w 4"/>
                  <a:gd name="T12" fmla="*/ 4 h 4"/>
                </a:gdLst>
                <a:ahLst/>
                <a:cxnLst>
                  <a:cxn ang="T6">
                    <a:pos x="T0" y="T1"/>
                  </a:cxn>
                  <a:cxn ang="T7">
                    <a:pos x="T2" y="T3"/>
                  </a:cxn>
                  <a:cxn ang="T8">
                    <a:pos x="T4" y="T5"/>
                  </a:cxn>
                </a:cxnLst>
                <a:rect l="T9" t="T10" r="T11" b="T12"/>
                <a:pathLst>
                  <a:path w="4" h="4">
                    <a:moveTo>
                      <a:pt x="4" y="4"/>
                    </a:moveTo>
                    <a:lnTo>
                      <a:pt x="0" y="0"/>
                    </a:lnTo>
                    <a:lnTo>
                      <a:pt x="4" y="4"/>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4124" name="Freeform 335"/>
              <p:cNvSpPr>
                <a:spLocks/>
              </p:cNvSpPr>
              <p:nvPr/>
            </p:nvSpPr>
            <p:spPr bwMode="auto">
              <a:xfrm>
                <a:off x="2884" y="2541"/>
                <a:ext cx="1" cy="4"/>
              </a:xfrm>
              <a:custGeom>
                <a:avLst/>
                <a:gdLst>
                  <a:gd name="T0" fmla="*/ 0 w 1"/>
                  <a:gd name="T1" fmla="*/ 4 h 4"/>
                  <a:gd name="T2" fmla="*/ 0 w 1"/>
                  <a:gd name="T3" fmla="*/ 0 h 4"/>
                  <a:gd name="T4" fmla="*/ 0 w 1"/>
                  <a:gd name="T5" fmla="*/ 4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4"/>
                    </a:moveTo>
                    <a:lnTo>
                      <a:pt x="0" y="0"/>
                    </a:lnTo>
                    <a:lnTo>
                      <a:pt x="0" y="4"/>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4125" name="Freeform 336"/>
              <p:cNvSpPr>
                <a:spLocks/>
              </p:cNvSpPr>
              <p:nvPr/>
            </p:nvSpPr>
            <p:spPr bwMode="auto">
              <a:xfrm>
                <a:off x="2884" y="2529"/>
                <a:ext cx="1" cy="4"/>
              </a:xfrm>
              <a:custGeom>
                <a:avLst/>
                <a:gdLst>
                  <a:gd name="T0" fmla="*/ 0 w 1"/>
                  <a:gd name="T1" fmla="*/ 4 h 4"/>
                  <a:gd name="T2" fmla="*/ 0 w 1"/>
                  <a:gd name="T3" fmla="*/ 0 h 4"/>
                  <a:gd name="T4" fmla="*/ 0 w 1"/>
                  <a:gd name="T5" fmla="*/ 4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4"/>
                    </a:moveTo>
                    <a:lnTo>
                      <a:pt x="0" y="0"/>
                    </a:lnTo>
                    <a:lnTo>
                      <a:pt x="0" y="4"/>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4126" name="Freeform 337"/>
              <p:cNvSpPr>
                <a:spLocks/>
              </p:cNvSpPr>
              <p:nvPr/>
            </p:nvSpPr>
            <p:spPr bwMode="auto">
              <a:xfrm>
                <a:off x="2884" y="2517"/>
                <a:ext cx="1" cy="4"/>
              </a:xfrm>
              <a:custGeom>
                <a:avLst/>
                <a:gdLst>
                  <a:gd name="T0" fmla="*/ 0 w 1"/>
                  <a:gd name="T1" fmla="*/ 4 h 4"/>
                  <a:gd name="T2" fmla="*/ 0 w 1"/>
                  <a:gd name="T3" fmla="*/ 0 h 4"/>
                  <a:gd name="T4" fmla="*/ 0 w 1"/>
                  <a:gd name="T5" fmla="*/ 4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4"/>
                    </a:moveTo>
                    <a:lnTo>
                      <a:pt x="0" y="0"/>
                    </a:lnTo>
                    <a:lnTo>
                      <a:pt x="0" y="4"/>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4127" name="Freeform 338"/>
              <p:cNvSpPr>
                <a:spLocks/>
              </p:cNvSpPr>
              <p:nvPr/>
            </p:nvSpPr>
            <p:spPr bwMode="auto">
              <a:xfrm>
                <a:off x="2884" y="2505"/>
                <a:ext cx="1" cy="4"/>
              </a:xfrm>
              <a:custGeom>
                <a:avLst/>
                <a:gdLst>
                  <a:gd name="T0" fmla="*/ 0 w 1"/>
                  <a:gd name="T1" fmla="*/ 4 h 4"/>
                  <a:gd name="T2" fmla="*/ 0 w 1"/>
                  <a:gd name="T3" fmla="*/ 0 h 4"/>
                  <a:gd name="T4" fmla="*/ 0 w 1"/>
                  <a:gd name="T5" fmla="*/ 4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4"/>
                    </a:moveTo>
                    <a:lnTo>
                      <a:pt x="0" y="0"/>
                    </a:lnTo>
                    <a:lnTo>
                      <a:pt x="0" y="4"/>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4128" name="Freeform 339"/>
              <p:cNvSpPr>
                <a:spLocks/>
              </p:cNvSpPr>
              <p:nvPr/>
            </p:nvSpPr>
            <p:spPr bwMode="auto">
              <a:xfrm>
                <a:off x="2884" y="2493"/>
                <a:ext cx="1" cy="4"/>
              </a:xfrm>
              <a:custGeom>
                <a:avLst/>
                <a:gdLst>
                  <a:gd name="T0" fmla="*/ 0 w 1"/>
                  <a:gd name="T1" fmla="*/ 4 h 4"/>
                  <a:gd name="T2" fmla="*/ 0 w 1"/>
                  <a:gd name="T3" fmla="*/ 0 h 4"/>
                  <a:gd name="T4" fmla="*/ 0 w 1"/>
                  <a:gd name="T5" fmla="*/ 4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4"/>
                    </a:moveTo>
                    <a:lnTo>
                      <a:pt x="0" y="0"/>
                    </a:lnTo>
                    <a:lnTo>
                      <a:pt x="0" y="4"/>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4129" name="Freeform 340"/>
              <p:cNvSpPr>
                <a:spLocks/>
              </p:cNvSpPr>
              <p:nvPr/>
            </p:nvSpPr>
            <p:spPr bwMode="auto">
              <a:xfrm>
                <a:off x="2884" y="2481"/>
                <a:ext cx="1" cy="4"/>
              </a:xfrm>
              <a:custGeom>
                <a:avLst/>
                <a:gdLst>
                  <a:gd name="T0" fmla="*/ 0 w 1"/>
                  <a:gd name="T1" fmla="*/ 4 h 4"/>
                  <a:gd name="T2" fmla="*/ 0 w 1"/>
                  <a:gd name="T3" fmla="*/ 0 h 4"/>
                  <a:gd name="T4" fmla="*/ 0 w 1"/>
                  <a:gd name="T5" fmla="*/ 4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4"/>
                    </a:moveTo>
                    <a:lnTo>
                      <a:pt x="0" y="0"/>
                    </a:lnTo>
                    <a:lnTo>
                      <a:pt x="0" y="4"/>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4130" name="Freeform 341"/>
              <p:cNvSpPr>
                <a:spLocks/>
              </p:cNvSpPr>
              <p:nvPr/>
            </p:nvSpPr>
            <p:spPr bwMode="auto">
              <a:xfrm>
                <a:off x="2884" y="2469"/>
                <a:ext cx="1" cy="4"/>
              </a:xfrm>
              <a:custGeom>
                <a:avLst/>
                <a:gdLst>
                  <a:gd name="T0" fmla="*/ 0 w 1"/>
                  <a:gd name="T1" fmla="*/ 4 h 4"/>
                  <a:gd name="T2" fmla="*/ 0 w 1"/>
                  <a:gd name="T3" fmla="*/ 0 h 4"/>
                  <a:gd name="T4" fmla="*/ 0 w 1"/>
                  <a:gd name="T5" fmla="*/ 4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4"/>
                    </a:moveTo>
                    <a:lnTo>
                      <a:pt x="0" y="0"/>
                    </a:lnTo>
                    <a:lnTo>
                      <a:pt x="0" y="4"/>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4131" name="Freeform 342"/>
              <p:cNvSpPr>
                <a:spLocks/>
              </p:cNvSpPr>
              <p:nvPr/>
            </p:nvSpPr>
            <p:spPr bwMode="auto">
              <a:xfrm>
                <a:off x="2884" y="2457"/>
                <a:ext cx="1" cy="4"/>
              </a:xfrm>
              <a:custGeom>
                <a:avLst/>
                <a:gdLst>
                  <a:gd name="T0" fmla="*/ 0 w 1"/>
                  <a:gd name="T1" fmla="*/ 4 h 4"/>
                  <a:gd name="T2" fmla="*/ 0 w 1"/>
                  <a:gd name="T3" fmla="*/ 0 h 4"/>
                  <a:gd name="T4" fmla="*/ 0 w 1"/>
                  <a:gd name="T5" fmla="*/ 4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4"/>
                    </a:moveTo>
                    <a:lnTo>
                      <a:pt x="0" y="0"/>
                    </a:lnTo>
                    <a:lnTo>
                      <a:pt x="0" y="4"/>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4132" name="Freeform 343"/>
              <p:cNvSpPr>
                <a:spLocks/>
              </p:cNvSpPr>
              <p:nvPr/>
            </p:nvSpPr>
            <p:spPr bwMode="auto">
              <a:xfrm>
                <a:off x="2880" y="2445"/>
                <a:ext cx="4" cy="4"/>
              </a:xfrm>
              <a:custGeom>
                <a:avLst/>
                <a:gdLst>
                  <a:gd name="T0" fmla="*/ 4 w 4"/>
                  <a:gd name="T1" fmla="*/ 4 h 4"/>
                  <a:gd name="T2" fmla="*/ 0 w 4"/>
                  <a:gd name="T3" fmla="*/ 0 h 4"/>
                  <a:gd name="T4" fmla="*/ 4 w 4"/>
                  <a:gd name="T5" fmla="*/ 4 h 4"/>
                  <a:gd name="T6" fmla="*/ 0 60000 65536"/>
                  <a:gd name="T7" fmla="*/ 0 60000 65536"/>
                  <a:gd name="T8" fmla="*/ 0 60000 65536"/>
                  <a:gd name="T9" fmla="*/ 0 w 4"/>
                  <a:gd name="T10" fmla="*/ 0 h 4"/>
                  <a:gd name="T11" fmla="*/ 4 w 4"/>
                  <a:gd name="T12" fmla="*/ 4 h 4"/>
                </a:gdLst>
                <a:ahLst/>
                <a:cxnLst>
                  <a:cxn ang="T6">
                    <a:pos x="T0" y="T1"/>
                  </a:cxn>
                  <a:cxn ang="T7">
                    <a:pos x="T2" y="T3"/>
                  </a:cxn>
                  <a:cxn ang="T8">
                    <a:pos x="T4" y="T5"/>
                  </a:cxn>
                </a:cxnLst>
                <a:rect l="T9" t="T10" r="T11" b="T12"/>
                <a:pathLst>
                  <a:path w="4" h="4">
                    <a:moveTo>
                      <a:pt x="4" y="4"/>
                    </a:moveTo>
                    <a:lnTo>
                      <a:pt x="0" y="0"/>
                    </a:lnTo>
                    <a:lnTo>
                      <a:pt x="4" y="4"/>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4133" name="Freeform 344"/>
              <p:cNvSpPr>
                <a:spLocks/>
              </p:cNvSpPr>
              <p:nvPr/>
            </p:nvSpPr>
            <p:spPr bwMode="auto">
              <a:xfrm>
                <a:off x="2880" y="2433"/>
                <a:ext cx="1" cy="4"/>
              </a:xfrm>
              <a:custGeom>
                <a:avLst/>
                <a:gdLst>
                  <a:gd name="T0" fmla="*/ 0 w 1"/>
                  <a:gd name="T1" fmla="*/ 4 h 4"/>
                  <a:gd name="T2" fmla="*/ 0 w 1"/>
                  <a:gd name="T3" fmla="*/ 0 h 4"/>
                  <a:gd name="T4" fmla="*/ 0 w 1"/>
                  <a:gd name="T5" fmla="*/ 4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4"/>
                    </a:moveTo>
                    <a:lnTo>
                      <a:pt x="0" y="0"/>
                    </a:lnTo>
                    <a:lnTo>
                      <a:pt x="0" y="4"/>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4134" name="Freeform 345"/>
              <p:cNvSpPr>
                <a:spLocks/>
              </p:cNvSpPr>
              <p:nvPr/>
            </p:nvSpPr>
            <p:spPr bwMode="auto">
              <a:xfrm>
                <a:off x="2880" y="2421"/>
                <a:ext cx="1" cy="4"/>
              </a:xfrm>
              <a:custGeom>
                <a:avLst/>
                <a:gdLst>
                  <a:gd name="T0" fmla="*/ 0 w 1"/>
                  <a:gd name="T1" fmla="*/ 4 h 4"/>
                  <a:gd name="T2" fmla="*/ 0 w 1"/>
                  <a:gd name="T3" fmla="*/ 0 h 4"/>
                  <a:gd name="T4" fmla="*/ 0 w 1"/>
                  <a:gd name="T5" fmla="*/ 4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4"/>
                    </a:moveTo>
                    <a:lnTo>
                      <a:pt x="0" y="0"/>
                    </a:lnTo>
                    <a:lnTo>
                      <a:pt x="0" y="4"/>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4135" name="Freeform 346"/>
              <p:cNvSpPr>
                <a:spLocks/>
              </p:cNvSpPr>
              <p:nvPr/>
            </p:nvSpPr>
            <p:spPr bwMode="auto">
              <a:xfrm>
                <a:off x="2880" y="2409"/>
                <a:ext cx="1" cy="4"/>
              </a:xfrm>
              <a:custGeom>
                <a:avLst/>
                <a:gdLst>
                  <a:gd name="T0" fmla="*/ 0 w 1"/>
                  <a:gd name="T1" fmla="*/ 4 h 4"/>
                  <a:gd name="T2" fmla="*/ 0 w 1"/>
                  <a:gd name="T3" fmla="*/ 0 h 4"/>
                  <a:gd name="T4" fmla="*/ 0 w 1"/>
                  <a:gd name="T5" fmla="*/ 4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4"/>
                    </a:moveTo>
                    <a:lnTo>
                      <a:pt x="0" y="0"/>
                    </a:lnTo>
                    <a:lnTo>
                      <a:pt x="0" y="4"/>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4136" name="Freeform 347"/>
              <p:cNvSpPr>
                <a:spLocks/>
              </p:cNvSpPr>
              <p:nvPr/>
            </p:nvSpPr>
            <p:spPr bwMode="auto">
              <a:xfrm>
                <a:off x="2880" y="2397"/>
                <a:ext cx="1" cy="4"/>
              </a:xfrm>
              <a:custGeom>
                <a:avLst/>
                <a:gdLst>
                  <a:gd name="T0" fmla="*/ 0 w 1"/>
                  <a:gd name="T1" fmla="*/ 4 h 4"/>
                  <a:gd name="T2" fmla="*/ 0 w 1"/>
                  <a:gd name="T3" fmla="*/ 0 h 4"/>
                  <a:gd name="T4" fmla="*/ 0 w 1"/>
                  <a:gd name="T5" fmla="*/ 4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4"/>
                    </a:moveTo>
                    <a:lnTo>
                      <a:pt x="0" y="0"/>
                    </a:lnTo>
                    <a:lnTo>
                      <a:pt x="0" y="4"/>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4137" name="Freeform 348"/>
              <p:cNvSpPr>
                <a:spLocks/>
              </p:cNvSpPr>
              <p:nvPr/>
            </p:nvSpPr>
            <p:spPr bwMode="auto">
              <a:xfrm>
                <a:off x="2880" y="2385"/>
                <a:ext cx="1" cy="4"/>
              </a:xfrm>
              <a:custGeom>
                <a:avLst/>
                <a:gdLst>
                  <a:gd name="T0" fmla="*/ 0 w 1"/>
                  <a:gd name="T1" fmla="*/ 4 h 4"/>
                  <a:gd name="T2" fmla="*/ 0 w 1"/>
                  <a:gd name="T3" fmla="*/ 0 h 4"/>
                  <a:gd name="T4" fmla="*/ 0 w 1"/>
                  <a:gd name="T5" fmla="*/ 4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4"/>
                    </a:moveTo>
                    <a:lnTo>
                      <a:pt x="0" y="0"/>
                    </a:lnTo>
                    <a:lnTo>
                      <a:pt x="0" y="4"/>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4138" name="Freeform 349"/>
              <p:cNvSpPr>
                <a:spLocks/>
              </p:cNvSpPr>
              <p:nvPr/>
            </p:nvSpPr>
            <p:spPr bwMode="auto">
              <a:xfrm>
                <a:off x="2884" y="2373"/>
                <a:ext cx="1" cy="4"/>
              </a:xfrm>
              <a:custGeom>
                <a:avLst/>
                <a:gdLst>
                  <a:gd name="T0" fmla="*/ 0 w 1"/>
                  <a:gd name="T1" fmla="*/ 4 h 4"/>
                  <a:gd name="T2" fmla="*/ 0 w 1"/>
                  <a:gd name="T3" fmla="*/ 0 h 4"/>
                  <a:gd name="T4" fmla="*/ 0 w 1"/>
                  <a:gd name="T5" fmla="*/ 4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4"/>
                    </a:moveTo>
                    <a:lnTo>
                      <a:pt x="0" y="0"/>
                    </a:lnTo>
                    <a:lnTo>
                      <a:pt x="0" y="4"/>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4139" name="Freeform 350"/>
              <p:cNvSpPr>
                <a:spLocks/>
              </p:cNvSpPr>
              <p:nvPr/>
            </p:nvSpPr>
            <p:spPr bwMode="auto">
              <a:xfrm>
                <a:off x="2892" y="2365"/>
                <a:ext cx="1" cy="4"/>
              </a:xfrm>
              <a:custGeom>
                <a:avLst/>
                <a:gdLst>
                  <a:gd name="T0" fmla="*/ 0 w 1"/>
                  <a:gd name="T1" fmla="*/ 4 h 4"/>
                  <a:gd name="T2" fmla="*/ 0 w 1"/>
                  <a:gd name="T3" fmla="*/ 0 h 4"/>
                  <a:gd name="T4" fmla="*/ 0 w 1"/>
                  <a:gd name="T5" fmla="*/ 4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4"/>
                    </a:moveTo>
                    <a:lnTo>
                      <a:pt x="0" y="0"/>
                    </a:lnTo>
                    <a:lnTo>
                      <a:pt x="0" y="4"/>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4140" name="Freeform 351"/>
              <p:cNvSpPr>
                <a:spLocks/>
              </p:cNvSpPr>
              <p:nvPr/>
            </p:nvSpPr>
            <p:spPr bwMode="auto">
              <a:xfrm>
                <a:off x="2896" y="2353"/>
                <a:ext cx="4" cy="4"/>
              </a:xfrm>
              <a:custGeom>
                <a:avLst/>
                <a:gdLst>
                  <a:gd name="T0" fmla="*/ 0 w 4"/>
                  <a:gd name="T1" fmla="*/ 4 h 4"/>
                  <a:gd name="T2" fmla="*/ 4 w 4"/>
                  <a:gd name="T3" fmla="*/ 0 h 4"/>
                  <a:gd name="T4" fmla="*/ 0 w 4"/>
                  <a:gd name="T5" fmla="*/ 4 h 4"/>
                  <a:gd name="T6" fmla="*/ 0 60000 65536"/>
                  <a:gd name="T7" fmla="*/ 0 60000 65536"/>
                  <a:gd name="T8" fmla="*/ 0 60000 65536"/>
                  <a:gd name="T9" fmla="*/ 0 w 4"/>
                  <a:gd name="T10" fmla="*/ 0 h 4"/>
                  <a:gd name="T11" fmla="*/ 4 w 4"/>
                  <a:gd name="T12" fmla="*/ 4 h 4"/>
                </a:gdLst>
                <a:ahLst/>
                <a:cxnLst>
                  <a:cxn ang="T6">
                    <a:pos x="T0" y="T1"/>
                  </a:cxn>
                  <a:cxn ang="T7">
                    <a:pos x="T2" y="T3"/>
                  </a:cxn>
                  <a:cxn ang="T8">
                    <a:pos x="T4" y="T5"/>
                  </a:cxn>
                </a:cxnLst>
                <a:rect l="T9" t="T10" r="T11" b="T12"/>
                <a:pathLst>
                  <a:path w="4" h="4">
                    <a:moveTo>
                      <a:pt x="0" y="4"/>
                    </a:moveTo>
                    <a:lnTo>
                      <a:pt x="4" y="0"/>
                    </a:lnTo>
                    <a:lnTo>
                      <a:pt x="0" y="4"/>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4141" name="Freeform 352"/>
              <p:cNvSpPr>
                <a:spLocks/>
              </p:cNvSpPr>
              <p:nvPr/>
            </p:nvSpPr>
            <p:spPr bwMode="auto">
              <a:xfrm>
                <a:off x="2904" y="2345"/>
                <a:ext cx="1" cy="4"/>
              </a:xfrm>
              <a:custGeom>
                <a:avLst/>
                <a:gdLst>
                  <a:gd name="T0" fmla="*/ 0 w 1"/>
                  <a:gd name="T1" fmla="*/ 4 h 4"/>
                  <a:gd name="T2" fmla="*/ 0 w 1"/>
                  <a:gd name="T3" fmla="*/ 0 h 4"/>
                  <a:gd name="T4" fmla="*/ 0 w 1"/>
                  <a:gd name="T5" fmla="*/ 4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4"/>
                    </a:moveTo>
                    <a:lnTo>
                      <a:pt x="0" y="0"/>
                    </a:lnTo>
                    <a:lnTo>
                      <a:pt x="0" y="4"/>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4142" name="Freeform 353"/>
              <p:cNvSpPr>
                <a:spLocks/>
              </p:cNvSpPr>
              <p:nvPr/>
            </p:nvSpPr>
            <p:spPr bwMode="auto">
              <a:xfrm>
                <a:off x="2912" y="2333"/>
                <a:ext cx="1" cy="4"/>
              </a:xfrm>
              <a:custGeom>
                <a:avLst/>
                <a:gdLst>
                  <a:gd name="T0" fmla="*/ 0 w 1"/>
                  <a:gd name="T1" fmla="*/ 4 h 4"/>
                  <a:gd name="T2" fmla="*/ 0 w 1"/>
                  <a:gd name="T3" fmla="*/ 0 h 4"/>
                  <a:gd name="T4" fmla="*/ 0 w 1"/>
                  <a:gd name="T5" fmla="*/ 4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4"/>
                    </a:moveTo>
                    <a:lnTo>
                      <a:pt x="0" y="0"/>
                    </a:lnTo>
                    <a:lnTo>
                      <a:pt x="0" y="4"/>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4143" name="Freeform 354"/>
              <p:cNvSpPr>
                <a:spLocks/>
              </p:cNvSpPr>
              <p:nvPr/>
            </p:nvSpPr>
            <p:spPr bwMode="auto">
              <a:xfrm>
                <a:off x="2916" y="2325"/>
                <a:ext cx="4" cy="4"/>
              </a:xfrm>
              <a:custGeom>
                <a:avLst/>
                <a:gdLst>
                  <a:gd name="T0" fmla="*/ 0 w 4"/>
                  <a:gd name="T1" fmla="*/ 4 h 4"/>
                  <a:gd name="T2" fmla="*/ 4 w 4"/>
                  <a:gd name="T3" fmla="*/ 0 h 4"/>
                  <a:gd name="T4" fmla="*/ 0 w 4"/>
                  <a:gd name="T5" fmla="*/ 4 h 4"/>
                  <a:gd name="T6" fmla="*/ 0 60000 65536"/>
                  <a:gd name="T7" fmla="*/ 0 60000 65536"/>
                  <a:gd name="T8" fmla="*/ 0 60000 65536"/>
                  <a:gd name="T9" fmla="*/ 0 w 4"/>
                  <a:gd name="T10" fmla="*/ 0 h 4"/>
                  <a:gd name="T11" fmla="*/ 4 w 4"/>
                  <a:gd name="T12" fmla="*/ 4 h 4"/>
                </a:gdLst>
                <a:ahLst/>
                <a:cxnLst>
                  <a:cxn ang="T6">
                    <a:pos x="T0" y="T1"/>
                  </a:cxn>
                  <a:cxn ang="T7">
                    <a:pos x="T2" y="T3"/>
                  </a:cxn>
                  <a:cxn ang="T8">
                    <a:pos x="T4" y="T5"/>
                  </a:cxn>
                </a:cxnLst>
                <a:rect l="T9" t="T10" r="T11" b="T12"/>
                <a:pathLst>
                  <a:path w="4" h="4">
                    <a:moveTo>
                      <a:pt x="0" y="4"/>
                    </a:moveTo>
                    <a:lnTo>
                      <a:pt x="4" y="0"/>
                    </a:lnTo>
                    <a:lnTo>
                      <a:pt x="0" y="4"/>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4144" name="Freeform 355"/>
              <p:cNvSpPr>
                <a:spLocks/>
              </p:cNvSpPr>
              <p:nvPr/>
            </p:nvSpPr>
            <p:spPr bwMode="auto">
              <a:xfrm>
                <a:off x="2924" y="2312"/>
                <a:ext cx="1" cy="5"/>
              </a:xfrm>
              <a:custGeom>
                <a:avLst/>
                <a:gdLst>
                  <a:gd name="T0" fmla="*/ 0 w 1"/>
                  <a:gd name="T1" fmla="*/ 5 h 5"/>
                  <a:gd name="T2" fmla="*/ 0 w 1"/>
                  <a:gd name="T3" fmla="*/ 0 h 5"/>
                  <a:gd name="T4" fmla="*/ 0 w 1"/>
                  <a:gd name="T5" fmla="*/ 5 h 5"/>
                  <a:gd name="T6" fmla="*/ 0 60000 65536"/>
                  <a:gd name="T7" fmla="*/ 0 60000 65536"/>
                  <a:gd name="T8" fmla="*/ 0 60000 65536"/>
                  <a:gd name="T9" fmla="*/ 0 w 1"/>
                  <a:gd name="T10" fmla="*/ 0 h 5"/>
                  <a:gd name="T11" fmla="*/ 1 w 1"/>
                  <a:gd name="T12" fmla="*/ 5 h 5"/>
                </a:gdLst>
                <a:ahLst/>
                <a:cxnLst>
                  <a:cxn ang="T6">
                    <a:pos x="T0" y="T1"/>
                  </a:cxn>
                  <a:cxn ang="T7">
                    <a:pos x="T2" y="T3"/>
                  </a:cxn>
                  <a:cxn ang="T8">
                    <a:pos x="T4" y="T5"/>
                  </a:cxn>
                </a:cxnLst>
                <a:rect l="T9" t="T10" r="T11" b="T12"/>
                <a:pathLst>
                  <a:path w="1" h="5">
                    <a:moveTo>
                      <a:pt x="0" y="5"/>
                    </a:moveTo>
                    <a:lnTo>
                      <a:pt x="0" y="0"/>
                    </a:lnTo>
                    <a:lnTo>
                      <a:pt x="0" y="5"/>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4145" name="Freeform 356"/>
              <p:cNvSpPr>
                <a:spLocks/>
              </p:cNvSpPr>
              <p:nvPr/>
            </p:nvSpPr>
            <p:spPr bwMode="auto">
              <a:xfrm>
                <a:off x="2932" y="2304"/>
                <a:ext cx="1" cy="4"/>
              </a:xfrm>
              <a:custGeom>
                <a:avLst/>
                <a:gdLst>
                  <a:gd name="T0" fmla="*/ 0 w 1"/>
                  <a:gd name="T1" fmla="*/ 4 h 4"/>
                  <a:gd name="T2" fmla="*/ 0 w 1"/>
                  <a:gd name="T3" fmla="*/ 0 h 4"/>
                  <a:gd name="T4" fmla="*/ 0 w 1"/>
                  <a:gd name="T5" fmla="*/ 4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4"/>
                    </a:moveTo>
                    <a:lnTo>
                      <a:pt x="0" y="0"/>
                    </a:lnTo>
                    <a:lnTo>
                      <a:pt x="0" y="4"/>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4146" name="Freeform 357"/>
              <p:cNvSpPr>
                <a:spLocks/>
              </p:cNvSpPr>
              <p:nvPr/>
            </p:nvSpPr>
            <p:spPr bwMode="auto">
              <a:xfrm>
                <a:off x="2936" y="2292"/>
                <a:ext cx="4" cy="4"/>
              </a:xfrm>
              <a:custGeom>
                <a:avLst/>
                <a:gdLst>
                  <a:gd name="T0" fmla="*/ 0 w 4"/>
                  <a:gd name="T1" fmla="*/ 4 h 4"/>
                  <a:gd name="T2" fmla="*/ 4 w 4"/>
                  <a:gd name="T3" fmla="*/ 0 h 4"/>
                  <a:gd name="T4" fmla="*/ 0 w 4"/>
                  <a:gd name="T5" fmla="*/ 4 h 4"/>
                  <a:gd name="T6" fmla="*/ 0 60000 65536"/>
                  <a:gd name="T7" fmla="*/ 0 60000 65536"/>
                  <a:gd name="T8" fmla="*/ 0 60000 65536"/>
                  <a:gd name="T9" fmla="*/ 0 w 4"/>
                  <a:gd name="T10" fmla="*/ 0 h 4"/>
                  <a:gd name="T11" fmla="*/ 4 w 4"/>
                  <a:gd name="T12" fmla="*/ 4 h 4"/>
                </a:gdLst>
                <a:ahLst/>
                <a:cxnLst>
                  <a:cxn ang="T6">
                    <a:pos x="T0" y="T1"/>
                  </a:cxn>
                  <a:cxn ang="T7">
                    <a:pos x="T2" y="T3"/>
                  </a:cxn>
                  <a:cxn ang="T8">
                    <a:pos x="T4" y="T5"/>
                  </a:cxn>
                </a:cxnLst>
                <a:rect l="T9" t="T10" r="T11" b="T12"/>
                <a:pathLst>
                  <a:path w="4" h="4">
                    <a:moveTo>
                      <a:pt x="0" y="4"/>
                    </a:moveTo>
                    <a:lnTo>
                      <a:pt x="4" y="0"/>
                    </a:lnTo>
                    <a:lnTo>
                      <a:pt x="0" y="4"/>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grpSp>
        <p:sp>
          <p:nvSpPr>
            <p:cNvPr id="33924" name="Freeform 358"/>
            <p:cNvSpPr>
              <a:spLocks/>
            </p:cNvSpPr>
            <p:nvPr/>
          </p:nvSpPr>
          <p:spPr bwMode="auto">
            <a:xfrm>
              <a:off x="2944" y="2284"/>
              <a:ext cx="1" cy="4"/>
            </a:xfrm>
            <a:custGeom>
              <a:avLst/>
              <a:gdLst>
                <a:gd name="T0" fmla="*/ 0 w 1"/>
                <a:gd name="T1" fmla="*/ 4 h 4"/>
                <a:gd name="T2" fmla="*/ 0 w 1"/>
                <a:gd name="T3" fmla="*/ 0 h 4"/>
                <a:gd name="T4" fmla="*/ 0 w 1"/>
                <a:gd name="T5" fmla="*/ 4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4"/>
                  </a:moveTo>
                  <a:lnTo>
                    <a:pt x="0" y="0"/>
                  </a:lnTo>
                  <a:lnTo>
                    <a:pt x="0" y="4"/>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3925" name="Freeform 359"/>
            <p:cNvSpPr>
              <a:spLocks/>
            </p:cNvSpPr>
            <p:nvPr/>
          </p:nvSpPr>
          <p:spPr bwMode="auto">
            <a:xfrm>
              <a:off x="2948" y="2272"/>
              <a:ext cx="4" cy="4"/>
            </a:xfrm>
            <a:custGeom>
              <a:avLst/>
              <a:gdLst>
                <a:gd name="T0" fmla="*/ 0 w 4"/>
                <a:gd name="T1" fmla="*/ 4 h 4"/>
                <a:gd name="T2" fmla="*/ 4 w 4"/>
                <a:gd name="T3" fmla="*/ 0 h 4"/>
                <a:gd name="T4" fmla="*/ 0 w 4"/>
                <a:gd name="T5" fmla="*/ 4 h 4"/>
                <a:gd name="T6" fmla="*/ 0 60000 65536"/>
                <a:gd name="T7" fmla="*/ 0 60000 65536"/>
                <a:gd name="T8" fmla="*/ 0 60000 65536"/>
                <a:gd name="T9" fmla="*/ 0 w 4"/>
                <a:gd name="T10" fmla="*/ 0 h 4"/>
                <a:gd name="T11" fmla="*/ 4 w 4"/>
                <a:gd name="T12" fmla="*/ 4 h 4"/>
              </a:gdLst>
              <a:ahLst/>
              <a:cxnLst>
                <a:cxn ang="T6">
                  <a:pos x="T0" y="T1"/>
                </a:cxn>
                <a:cxn ang="T7">
                  <a:pos x="T2" y="T3"/>
                </a:cxn>
                <a:cxn ang="T8">
                  <a:pos x="T4" y="T5"/>
                </a:cxn>
              </a:cxnLst>
              <a:rect l="T9" t="T10" r="T11" b="T12"/>
              <a:pathLst>
                <a:path w="4" h="4">
                  <a:moveTo>
                    <a:pt x="0" y="4"/>
                  </a:moveTo>
                  <a:lnTo>
                    <a:pt x="4" y="0"/>
                  </a:lnTo>
                  <a:lnTo>
                    <a:pt x="0" y="4"/>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3926" name="Freeform 360"/>
            <p:cNvSpPr>
              <a:spLocks/>
            </p:cNvSpPr>
            <p:nvPr/>
          </p:nvSpPr>
          <p:spPr bwMode="auto">
            <a:xfrm>
              <a:off x="2956" y="2264"/>
              <a:ext cx="4" cy="4"/>
            </a:xfrm>
            <a:custGeom>
              <a:avLst/>
              <a:gdLst>
                <a:gd name="T0" fmla="*/ 0 w 4"/>
                <a:gd name="T1" fmla="*/ 4 h 4"/>
                <a:gd name="T2" fmla="*/ 4 w 4"/>
                <a:gd name="T3" fmla="*/ 0 h 4"/>
                <a:gd name="T4" fmla="*/ 0 w 4"/>
                <a:gd name="T5" fmla="*/ 4 h 4"/>
                <a:gd name="T6" fmla="*/ 0 60000 65536"/>
                <a:gd name="T7" fmla="*/ 0 60000 65536"/>
                <a:gd name="T8" fmla="*/ 0 60000 65536"/>
                <a:gd name="T9" fmla="*/ 0 w 4"/>
                <a:gd name="T10" fmla="*/ 0 h 4"/>
                <a:gd name="T11" fmla="*/ 4 w 4"/>
                <a:gd name="T12" fmla="*/ 4 h 4"/>
              </a:gdLst>
              <a:ahLst/>
              <a:cxnLst>
                <a:cxn ang="T6">
                  <a:pos x="T0" y="T1"/>
                </a:cxn>
                <a:cxn ang="T7">
                  <a:pos x="T2" y="T3"/>
                </a:cxn>
                <a:cxn ang="T8">
                  <a:pos x="T4" y="T5"/>
                </a:cxn>
              </a:cxnLst>
              <a:rect l="T9" t="T10" r="T11" b="T12"/>
              <a:pathLst>
                <a:path w="4" h="4">
                  <a:moveTo>
                    <a:pt x="0" y="4"/>
                  </a:moveTo>
                  <a:lnTo>
                    <a:pt x="4" y="0"/>
                  </a:lnTo>
                  <a:lnTo>
                    <a:pt x="0" y="4"/>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3927" name="Freeform 361"/>
            <p:cNvSpPr>
              <a:spLocks/>
            </p:cNvSpPr>
            <p:nvPr/>
          </p:nvSpPr>
          <p:spPr bwMode="auto">
            <a:xfrm>
              <a:off x="2964" y="2252"/>
              <a:ext cx="1" cy="4"/>
            </a:xfrm>
            <a:custGeom>
              <a:avLst/>
              <a:gdLst>
                <a:gd name="T0" fmla="*/ 0 w 1"/>
                <a:gd name="T1" fmla="*/ 4 h 4"/>
                <a:gd name="T2" fmla="*/ 0 w 1"/>
                <a:gd name="T3" fmla="*/ 0 h 4"/>
                <a:gd name="T4" fmla="*/ 0 w 1"/>
                <a:gd name="T5" fmla="*/ 4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4"/>
                  </a:moveTo>
                  <a:lnTo>
                    <a:pt x="0" y="0"/>
                  </a:lnTo>
                  <a:lnTo>
                    <a:pt x="0" y="4"/>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3928" name="Freeform 362"/>
            <p:cNvSpPr>
              <a:spLocks/>
            </p:cNvSpPr>
            <p:nvPr/>
          </p:nvSpPr>
          <p:spPr bwMode="auto">
            <a:xfrm>
              <a:off x="2972" y="2244"/>
              <a:ext cx="1" cy="4"/>
            </a:xfrm>
            <a:custGeom>
              <a:avLst/>
              <a:gdLst>
                <a:gd name="T0" fmla="*/ 0 w 1"/>
                <a:gd name="T1" fmla="*/ 4 h 4"/>
                <a:gd name="T2" fmla="*/ 0 w 1"/>
                <a:gd name="T3" fmla="*/ 0 h 4"/>
                <a:gd name="T4" fmla="*/ 0 w 1"/>
                <a:gd name="T5" fmla="*/ 4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4"/>
                  </a:moveTo>
                  <a:lnTo>
                    <a:pt x="0" y="0"/>
                  </a:lnTo>
                  <a:lnTo>
                    <a:pt x="0" y="4"/>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3929" name="Freeform 363"/>
            <p:cNvSpPr>
              <a:spLocks/>
            </p:cNvSpPr>
            <p:nvPr/>
          </p:nvSpPr>
          <p:spPr bwMode="auto">
            <a:xfrm>
              <a:off x="2976" y="2232"/>
              <a:ext cx="4" cy="4"/>
            </a:xfrm>
            <a:custGeom>
              <a:avLst/>
              <a:gdLst>
                <a:gd name="T0" fmla="*/ 0 w 4"/>
                <a:gd name="T1" fmla="*/ 4 h 4"/>
                <a:gd name="T2" fmla="*/ 4 w 4"/>
                <a:gd name="T3" fmla="*/ 0 h 4"/>
                <a:gd name="T4" fmla="*/ 0 w 4"/>
                <a:gd name="T5" fmla="*/ 4 h 4"/>
                <a:gd name="T6" fmla="*/ 0 60000 65536"/>
                <a:gd name="T7" fmla="*/ 0 60000 65536"/>
                <a:gd name="T8" fmla="*/ 0 60000 65536"/>
                <a:gd name="T9" fmla="*/ 0 w 4"/>
                <a:gd name="T10" fmla="*/ 0 h 4"/>
                <a:gd name="T11" fmla="*/ 4 w 4"/>
                <a:gd name="T12" fmla="*/ 4 h 4"/>
              </a:gdLst>
              <a:ahLst/>
              <a:cxnLst>
                <a:cxn ang="T6">
                  <a:pos x="T0" y="T1"/>
                </a:cxn>
                <a:cxn ang="T7">
                  <a:pos x="T2" y="T3"/>
                </a:cxn>
                <a:cxn ang="T8">
                  <a:pos x="T4" y="T5"/>
                </a:cxn>
              </a:cxnLst>
              <a:rect l="T9" t="T10" r="T11" b="T12"/>
              <a:pathLst>
                <a:path w="4" h="4">
                  <a:moveTo>
                    <a:pt x="0" y="4"/>
                  </a:moveTo>
                  <a:lnTo>
                    <a:pt x="4" y="0"/>
                  </a:lnTo>
                  <a:lnTo>
                    <a:pt x="0" y="4"/>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3930" name="Freeform 364"/>
            <p:cNvSpPr>
              <a:spLocks/>
            </p:cNvSpPr>
            <p:nvPr/>
          </p:nvSpPr>
          <p:spPr bwMode="auto">
            <a:xfrm>
              <a:off x="2984" y="2224"/>
              <a:ext cx="1" cy="4"/>
            </a:xfrm>
            <a:custGeom>
              <a:avLst/>
              <a:gdLst>
                <a:gd name="T0" fmla="*/ 0 w 1"/>
                <a:gd name="T1" fmla="*/ 4 h 4"/>
                <a:gd name="T2" fmla="*/ 0 w 1"/>
                <a:gd name="T3" fmla="*/ 0 h 4"/>
                <a:gd name="T4" fmla="*/ 0 w 1"/>
                <a:gd name="T5" fmla="*/ 4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4"/>
                  </a:moveTo>
                  <a:lnTo>
                    <a:pt x="0" y="0"/>
                  </a:lnTo>
                  <a:lnTo>
                    <a:pt x="0" y="4"/>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3931" name="Freeform 365"/>
            <p:cNvSpPr>
              <a:spLocks/>
            </p:cNvSpPr>
            <p:nvPr/>
          </p:nvSpPr>
          <p:spPr bwMode="auto">
            <a:xfrm>
              <a:off x="2988" y="2212"/>
              <a:ext cx="4" cy="4"/>
            </a:xfrm>
            <a:custGeom>
              <a:avLst/>
              <a:gdLst>
                <a:gd name="T0" fmla="*/ 0 w 4"/>
                <a:gd name="T1" fmla="*/ 4 h 4"/>
                <a:gd name="T2" fmla="*/ 4 w 4"/>
                <a:gd name="T3" fmla="*/ 0 h 4"/>
                <a:gd name="T4" fmla="*/ 0 w 4"/>
                <a:gd name="T5" fmla="*/ 4 h 4"/>
                <a:gd name="T6" fmla="*/ 0 60000 65536"/>
                <a:gd name="T7" fmla="*/ 0 60000 65536"/>
                <a:gd name="T8" fmla="*/ 0 60000 65536"/>
                <a:gd name="T9" fmla="*/ 0 w 4"/>
                <a:gd name="T10" fmla="*/ 0 h 4"/>
                <a:gd name="T11" fmla="*/ 4 w 4"/>
                <a:gd name="T12" fmla="*/ 4 h 4"/>
              </a:gdLst>
              <a:ahLst/>
              <a:cxnLst>
                <a:cxn ang="T6">
                  <a:pos x="T0" y="T1"/>
                </a:cxn>
                <a:cxn ang="T7">
                  <a:pos x="T2" y="T3"/>
                </a:cxn>
                <a:cxn ang="T8">
                  <a:pos x="T4" y="T5"/>
                </a:cxn>
              </a:cxnLst>
              <a:rect l="T9" t="T10" r="T11" b="T12"/>
              <a:pathLst>
                <a:path w="4" h="4">
                  <a:moveTo>
                    <a:pt x="0" y="4"/>
                  </a:moveTo>
                  <a:lnTo>
                    <a:pt x="4" y="0"/>
                  </a:lnTo>
                  <a:lnTo>
                    <a:pt x="0" y="4"/>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3932" name="Freeform 366"/>
            <p:cNvSpPr>
              <a:spLocks/>
            </p:cNvSpPr>
            <p:nvPr/>
          </p:nvSpPr>
          <p:spPr bwMode="auto">
            <a:xfrm>
              <a:off x="2996" y="2204"/>
              <a:ext cx="4" cy="4"/>
            </a:xfrm>
            <a:custGeom>
              <a:avLst/>
              <a:gdLst>
                <a:gd name="T0" fmla="*/ 0 w 4"/>
                <a:gd name="T1" fmla="*/ 4 h 4"/>
                <a:gd name="T2" fmla="*/ 4 w 4"/>
                <a:gd name="T3" fmla="*/ 0 h 4"/>
                <a:gd name="T4" fmla="*/ 0 w 4"/>
                <a:gd name="T5" fmla="*/ 4 h 4"/>
                <a:gd name="T6" fmla="*/ 0 60000 65536"/>
                <a:gd name="T7" fmla="*/ 0 60000 65536"/>
                <a:gd name="T8" fmla="*/ 0 60000 65536"/>
                <a:gd name="T9" fmla="*/ 0 w 4"/>
                <a:gd name="T10" fmla="*/ 0 h 4"/>
                <a:gd name="T11" fmla="*/ 4 w 4"/>
                <a:gd name="T12" fmla="*/ 4 h 4"/>
              </a:gdLst>
              <a:ahLst/>
              <a:cxnLst>
                <a:cxn ang="T6">
                  <a:pos x="T0" y="T1"/>
                </a:cxn>
                <a:cxn ang="T7">
                  <a:pos x="T2" y="T3"/>
                </a:cxn>
                <a:cxn ang="T8">
                  <a:pos x="T4" y="T5"/>
                </a:cxn>
              </a:cxnLst>
              <a:rect l="T9" t="T10" r="T11" b="T12"/>
              <a:pathLst>
                <a:path w="4" h="4">
                  <a:moveTo>
                    <a:pt x="0" y="4"/>
                  </a:moveTo>
                  <a:lnTo>
                    <a:pt x="4" y="0"/>
                  </a:lnTo>
                  <a:lnTo>
                    <a:pt x="0" y="4"/>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3933" name="Freeform 367"/>
            <p:cNvSpPr>
              <a:spLocks/>
            </p:cNvSpPr>
            <p:nvPr/>
          </p:nvSpPr>
          <p:spPr bwMode="auto">
            <a:xfrm>
              <a:off x="3004" y="2192"/>
              <a:ext cx="1" cy="4"/>
            </a:xfrm>
            <a:custGeom>
              <a:avLst/>
              <a:gdLst>
                <a:gd name="T0" fmla="*/ 0 w 1"/>
                <a:gd name="T1" fmla="*/ 4 h 4"/>
                <a:gd name="T2" fmla="*/ 0 w 1"/>
                <a:gd name="T3" fmla="*/ 0 h 4"/>
                <a:gd name="T4" fmla="*/ 0 w 1"/>
                <a:gd name="T5" fmla="*/ 4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4"/>
                  </a:moveTo>
                  <a:lnTo>
                    <a:pt x="0" y="0"/>
                  </a:lnTo>
                  <a:lnTo>
                    <a:pt x="0" y="4"/>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3934" name="Freeform 368"/>
            <p:cNvSpPr>
              <a:spLocks/>
            </p:cNvSpPr>
            <p:nvPr/>
          </p:nvSpPr>
          <p:spPr bwMode="auto">
            <a:xfrm>
              <a:off x="3009" y="2184"/>
              <a:ext cx="4" cy="1"/>
            </a:xfrm>
            <a:custGeom>
              <a:avLst/>
              <a:gdLst>
                <a:gd name="T0" fmla="*/ 0 w 4"/>
                <a:gd name="T1" fmla="*/ 0 h 1"/>
                <a:gd name="T2" fmla="*/ 4 w 4"/>
                <a:gd name="T3" fmla="*/ 0 h 1"/>
                <a:gd name="T4" fmla="*/ 0 w 4"/>
                <a:gd name="T5" fmla="*/ 0 h 1"/>
                <a:gd name="T6" fmla="*/ 0 60000 65536"/>
                <a:gd name="T7" fmla="*/ 0 60000 65536"/>
                <a:gd name="T8" fmla="*/ 0 60000 65536"/>
                <a:gd name="T9" fmla="*/ 0 w 4"/>
                <a:gd name="T10" fmla="*/ 0 h 1"/>
                <a:gd name="T11" fmla="*/ 4 w 4"/>
                <a:gd name="T12" fmla="*/ 1 h 1"/>
              </a:gdLst>
              <a:ahLst/>
              <a:cxnLst>
                <a:cxn ang="T6">
                  <a:pos x="T0" y="T1"/>
                </a:cxn>
                <a:cxn ang="T7">
                  <a:pos x="T2" y="T3"/>
                </a:cxn>
                <a:cxn ang="T8">
                  <a:pos x="T4" y="T5"/>
                </a:cxn>
              </a:cxnLst>
              <a:rect l="T9" t="T10" r="T11" b="T12"/>
              <a:pathLst>
                <a:path w="4" h="1">
                  <a:moveTo>
                    <a:pt x="0" y="0"/>
                  </a:moveTo>
                  <a:lnTo>
                    <a:pt x="4" y="0"/>
                  </a:lnTo>
                  <a:lnTo>
                    <a:pt x="0" y="0"/>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3935" name="Freeform 369"/>
            <p:cNvSpPr>
              <a:spLocks/>
            </p:cNvSpPr>
            <p:nvPr/>
          </p:nvSpPr>
          <p:spPr bwMode="auto">
            <a:xfrm>
              <a:off x="3017" y="2172"/>
              <a:ext cx="4" cy="4"/>
            </a:xfrm>
            <a:custGeom>
              <a:avLst/>
              <a:gdLst>
                <a:gd name="T0" fmla="*/ 0 w 4"/>
                <a:gd name="T1" fmla="*/ 4 h 4"/>
                <a:gd name="T2" fmla="*/ 4 w 4"/>
                <a:gd name="T3" fmla="*/ 0 h 4"/>
                <a:gd name="T4" fmla="*/ 0 w 4"/>
                <a:gd name="T5" fmla="*/ 4 h 4"/>
                <a:gd name="T6" fmla="*/ 0 60000 65536"/>
                <a:gd name="T7" fmla="*/ 0 60000 65536"/>
                <a:gd name="T8" fmla="*/ 0 60000 65536"/>
                <a:gd name="T9" fmla="*/ 0 w 4"/>
                <a:gd name="T10" fmla="*/ 0 h 4"/>
                <a:gd name="T11" fmla="*/ 4 w 4"/>
                <a:gd name="T12" fmla="*/ 4 h 4"/>
              </a:gdLst>
              <a:ahLst/>
              <a:cxnLst>
                <a:cxn ang="T6">
                  <a:pos x="T0" y="T1"/>
                </a:cxn>
                <a:cxn ang="T7">
                  <a:pos x="T2" y="T3"/>
                </a:cxn>
                <a:cxn ang="T8">
                  <a:pos x="T4" y="T5"/>
                </a:cxn>
              </a:cxnLst>
              <a:rect l="T9" t="T10" r="T11" b="T12"/>
              <a:pathLst>
                <a:path w="4" h="4">
                  <a:moveTo>
                    <a:pt x="0" y="4"/>
                  </a:moveTo>
                  <a:lnTo>
                    <a:pt x="4" y="0"/>
                  </a:lnTo>
                  <a:lnTo>
                    <a:pt x="0" y="4"/>
                  </a:lnTo>
                  <a:close/>
                </a:path>
              </a:pathLst>
            </a:custGeom>
            <a:solidFill>
              <a:srgbClr val="E74F43"/>
            </a:solidFill>
            <a:ln w="6350">
              <a:solidFill>
                <a:srgbClr val="000000"/>
              </a:solidFill>
              <a:round/>
              <a:headEnd/>
              <a:tailEnd/>
            </a:ln>
          </p:spPr>
          <p:txBody>
            <a:bodyPr/>
            <a:lstStyle/>
            <a:p>
              <a:pPr eaLnBrk="0" fontAlgn="base" hangingPunct="0">
                <a:spcBef>
                  <a:spcPct val="0"/>
                </a:spcBef>
                <a:spcAft>
                  <a:spcPct val="0"/>
                </a:spcAft>
              </a:pPr>
              <a:endParaRPr lang="en-US">
                <a:solidFill>
                  <a:prstClr val="black"/>
                </a:solidFill>
              </a:endParaRPr>
            </a:p>
          </p:txBody>
        </p:sp>
        <p:sp>
          <p:nvSpPr>
            <p:cNvPr id="33936" name="Line 370"/>
            <p:cNvSpPr>
              <a:spLocks noChangeShapeType="1"/>
            </p:cNvSpPr>
            <p:nvPr/>
          </p:nvSpPr>
          <p:spPr bwMode="auto">
            <a:xfrm flipV="1">
              <a:off x="3025" y="2164"/>
              <a:ext cx="1" cy="4"/>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pPr eaLnBrk="0" fontAlgn="base" hangingPunct="0">
                <a:spcBef>
                  <a:spcPct val="0"/>
                </a:spcBef>
                <a:spcAft>
                  <a:spcPct val="0"/>
                </a:spcAft>
              </a:pPr>
              <a:endParaRPr lang="en-US">
                <a:solidFill>
                  <a:prstClr val="black"/>
                </a:solidFill>
              </a:endParaRPr>
            </a:p>
          </p:txBody>
        </p:sp>
        <p:sp>
          <p:nvSpPr>
            <p:cNvPr id="33937" name="Freeform 371"/>
            <p:cNvSpPr>
              <a:spLocks/>
            </p:cNvSpPr>
            <p:nvPr/>
          </p:nvSpPr>
          <p:spPr bwMode="auto">
            <a:xfrm>
              <a:off x="2924" y="2389"/>
              <a:ext cx="390" cy="622"/>
            </a:xfrm>
            <a:custGeom>
              <a:avLst/>
              <a:gdLst>
                <a:gd name="T0" fmla="*/ 0 w 390"/>
                <a:gd name="T1" fmla="*/ 0 h 622"/>
                <a:gd name="T2" fmla="*/ 0 w 390"/>
                <a:gd name="T3" fmla="*/ 28 h 622"/>
                <a:gd name="T4" fmla="*/ 0 w 390"/>
                <a:gd name="T5" fmla="*/ 52 h 622"/>
                <a:gd name="T6" fmla="*/ 0 w 390"/>
                <a:gd name="T7" fmla="*/ 72 h 622"/>
                <a:gd name="T8" fmla="*/ 0 w 390"/>
                <a:gd name="T9" fmla="*/ 92 h 622"/>
                <a:gd name="T10" fmla="*/ 4 w 390"/>
                <a:gd name="T11" fmla="*/ 120 h 622"/>
                <a:gd name="T12" fmla="*/ 4 w 390"/>
                <a:gd name="T13" fmla="*/ 140 h 622"/>
                <a:gd name="T14" fmla="*/ 4 w 390"/>
                <a:gd name="T15" fmla="*/ 152 h 622"/>
                <a:gd name="T16" fmla="*/ 8 w 390"/>
                <a:gd name="T17" fmla="*/ 160 h 622"/>
                <a:gd name="T18" fmla="*/ 8 w 390"/>
                <a:gd name="T19" fmla="*/ 164 h 622"/>
                <a:gd name="T20" fmla="*/ 8 w 390"/>
                <a:gd name="T21" fmla="*/ 164 h 622"/>
                <a:gd name="T22" fmla="*/ 8 w 390"/>
                <a:gd name="T23" fmla="*/ 164 h 622"/>
                <a:gd name="T24" fmla="*/ 24 w 390"/>
                <a:gd name="T25" fmla="*/ 180 h 622"/>
                <a:gd name="T26" fmla="*/ 24 w 390"/>
                <a:gd name="T27" fmla="*/ 180 h 622"/>
                <a:gd name="T28" fmla="*/ 44 w 390"/>
                <a:gd name="T29" fmla="*/ 216 h 622"/>
                <a:gd name="T30" fmla="*/ 44 w 390"/>
                <a:gd name="T31" fmla="*/ 216 h 622"/>
                <a:gd name="T32" fmla="*/ 64 w 390"/>
                <a:gd name="T33" fmla="*/ 261 h 622"/>
                <a:gd name="T34" fmla="*/ 64 w 390"/>
                <a:gd name="T35" fmla="*/ 261 h 622"/>
                <a:gd name="T36" fmla="*/ 97 w 390"/>
                <a:gd name="T37" fmla="*/ 333 h 622"/>
                <a:gd name="T38" fmla="*/ 97 w 390"/>
                <a:gd name="T39" fmla="*/ 333 h 622"/>
                <a:gd name="T40" fmla="*/ 129 w 390"/>
                <a:gd name="T41" fmla="*/ 397 h 622"/>
                <a:gd name="T42" fmla="*/ 129 w 390"/>
                <a:gd name="T43" fmla="*/ 397 h 622"/>
                <a:gd name="T44" fmla="*/ 177 w 390"/>
                <a:gd name="T45" fmla="*/ 461 h 622"/>
                <a:gd name="T46" fmla="*/ 177 w 390"/>
                <a:gd name="T47" fmla="*/ 461 h 622"/>
                <a:gd name="T48" fmla="*/ 237 w 390"/>
                <a:gd name="T49" fmla="*/ 501 h 622"/>
                <a:gd name="T50" fmla="*/ 237 w 390"/>
                <a:gd name="T51" fmla="*/ 501 h 622"/>
                <a:gd name="T52" fmla="*/ 305 w 390"/>
                <a:gd name="T53" fmla="*/ 554 h 622"/>
                <a:gd name="T54" fmla="*/ 305 w 390"/>
                <a:gd name="T55" fmla="*/ 554 h 622"/>
                <a:gd name="T56" fmla="*/ 350 w 390"/>
                <a:gd name="T57" fmla="*/ 582 h 622"/>
                <a:gd name="T58" fmla="*/ 350 w 390"/>
                <a:gd name="T59" fmla="*/ 582 h 622"/>
                <a:gd name="T60" fmla="*/ 390 w 390"/>
                <a:gd name="T61" fmla="*/ 622 h 622"/>
                <a:gd name="T62" fmla="*/ 390 w 390"/>
                <a:gd name="T63" fmla="*/ 622 h 622"/>
                <a:gd name="T64" fmla="*/ 390 w 390"/>
                <a:gd name="T65" fmla="*/ 618 h 622"/>
                <a:gd name="T66" fmla="*/ 0 w 390"/>
                <a:gd name="T67" fmla="*/ 0 h 62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90"/>
                <a:gd name="T103" fmla="*/ 0 h 622"/>
                <a:gd name="T104" fmla="*/ 390 w 390"/>
                <a:gd name="T105" fmla="*/ 622 h 622"/>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90" h="622">
                  <a:moveTo>
                    <a:pt x="0" y="0"/>
                  </a:moveTo>
                  <a:lnTo>
                    <a:pt x="0" y="28"/>
                  </a:lnTo>
                  <a:lnTo>
                    <a:pt x="0" y="52"/>
                  </a:lnTo>
                  <a:lnTo>
                    <a:pt x="0" y="72"/>
                  </a:lnTo>
                  <a:lnTo>
                    <a:pt x="0" y="92"/>
                  </a:lnTo>
                  <a:lnTo>
                    <a:pt x="4" y="120"/>
                  </a:lnTo>
                  <a:lnTo>
                    <a:pt x="4" y="140"/>
                  </a:lnTo>
                  <a:lnTo>
                    <a:pt x="4" y="152"/>
                  </a:lnTo>
                  <a:lnTo>
                    <a:pt x="8" y="160"/>
                  </a:lnTo>
                  <a:lnTo>
                    <a:pt x="8" y="164"/>
                  </a:lnTo>
                  <a:lnTo>
                    <a:pt x="24" y="180"/>
                  </a:lnTo>
                  <a:lnTo>
                    <a:pt x="44" y="216"/>
                  </a:lnTo>
                  <a:lnTo>
                    <a:pt x="64" y="261"/>
                  </a:lnTo>
                  <a:lnTo>
                    <a:pt x="97" y="333"/>
                  </a:lnTo>
                  <a:lnTo>
                    <a:pt x="129" y="397"/>
                  </a:lnTo>
                  <a:lnTo>
                    <a:pt x="177" y="461"/>
                  </a:lnTo>
                  <a:lnTo>
                    <a:pt x="237" y="501"/>
                  </a:lnTo>
                  <a:lnTo>
                    <a:pt x="305" y="554"/>
                  </a:lnTo>
                  <a:lnTo>
                    <a:pt x="350" y="582"/>
                  </a:lnTo>
                  <a:lnTo>
                    <a:pt x="390" y="622"/>
                  </a:lnTo>
                  <a:lnTo>
                    <a:pt x="390" y="618"/>
                  </a:lnTo>
                  <a:lnTo>
                    <a:pt x="0" y="0"/>
                  </a:lnTo>
                  <a:close/>
                </a:path>
              </a:pathLst>
            </a:custGeom>
            <a:solidFill>
              <a:srgbClr val="E74F43"/>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eaLnBrk="0" fontAlgn="base" hangingPunct="0">
                <a:spcBef>
                  <a:spcPct val="0"/>
                </a:spcBef>
                <a:spcAft>
                  <a:spcPct val="0"/>
                </a:spcAft>
              </a:pPr>
              <a:endParaRPr lang="en-US">
                <a:solidFill>
                  <a:prstClr val="black"/>
                </a:solidFill>
              </a:endParaRPr>
            </a:p>
          </p:txBody>
        </p:sp>
        <p:sp>
          <p:nvSpPr>
            <p:cNvPr id="33938" name="Freeform 372"/>
            <p:cNvSpPr>
              <a:spLocks/>
            </p:cNvSpPr>
            <p:nvPr/>
          </p:nvSpPr>
          <p:spPr bwMode="auto">
            <a:xfrm>
              <a:off x="2944" y="2357"/>
              <a:ext cx="390" cy="622"/>
            </a:xfrm>
            <a:custGeom>
              <a:avLst/>
              <a:gdLst>
                <a:gd name="T0" fmla="*/ 0 w 390"/>
                <a:gd name="T1" fmla="*/ 0 h 622"/>
                <a:gd name="T2" fmla="*/ 0 w 390"/>
                <a:gd name="T3" fmla="*/ 28 h 622"/>
                <a:gd name="T4" fmla="*/ 0 w 390"/>
                <a:gd name="T5" fmla="*/ 52 h 622"/>
                <a:gd name="T6" fmla="*/ 0 w 390"/>
                <a:gd name="T7" fmla="*/ 72 h 622"/>
                <a:gd name="T8" fmla="*/ 0 w 390"/>
                <a:gd name="T9" fmla="*/ 88 h 622"/>
                <a:gd name="T10" fmla="*/ 0 w 390"/>
                <a:gd name="T11" fmla="*/ 120 h 622"/>
                <a:gd name="T12" fmla="*/ 4 w 390"/>
                <a:gd name="T13" fmla="*/ 140 h 622"/>
                <a:gd name="T14" fmla="*/ 4 w 390"/>
                <a:gd name="T15" fmla="*/ 152 h 622"/>
                <a:gd name="T16" fmla="*/ 4 w 390"/>
                <a:gd name="T17" fmla="*/ 160 h 622"/>
                <a:gd name="T18" fmla="*/ 8 w 390"/>
                <a:gd name="T19" fmla="*/ 160 h 622"/>
                <a:gd name="T20" fmla="*/ 8 w 390"/>
                <a:gd name="T21" fmla="*/ 164 h 622"/>
                <a:gd name="T22" fmla="*/ 8 w 390"/>
                <a:gd name="T23" fmla="*/ 164 h 622"/>
                <a:gd name="T24" fmla="*/ 20 w 390"/>
                <a:gd name="T25" fmla="*/ 180 h 622"/>
                <a:gd name="T26" fmla="*/ 20 w 390"/>
                <a:gd name="T27" fmla="*/ 180 h 622"/>
                <a:gd name="T28" fmla="*/ 44 w 390"/>
                <a:gd name="T29" fmla="*/ 216 h 622"/>
                <a:gd name="T30" fmla="*/ 44 w 390"/>
                <a:gd name="T31" fmla="*/ 216 h 622"/>
                <a:gd name="T32" fmla="*/ 65 w 390"/>
                <a:gd name="T33" fmla="*/ 260 h 622"/>
                <a:gd name="T34" fmla="*/ 65 w 390"/>
                <a:gd name="T35" fmla="*/ 260 h 622"/>
                <a:gd name="T36" fmla="*/ 97 w 390"/>
                <a:gd name="T37" fmla="*/ 333 h 622"/>
                <a:gd name="T38" fmla="*/ 97 w 390"/>
                <a:gd name="T39" fmla="*/ 333 h 622"/>
                <a:gd name="T40" fmla="*/ 125 w 390"/>
                <a:gd name="T41" fmla="*/ 393 h 622"/>
                <a:gd name="T42" fmla="*/ 125 w 390"/>
                <a:gd name="T43" fmla="*/ 393 h 622"/>
                <a:gd name="T44" fmla="*/ 173 w 390"/>
                <a:gd name="T45" fmla="*/ 457 h 622"/>
                <a:gd name="T46" fmla="*/ 173 w 390"/>
                <a:gd name="T47" fmla="*/ 457 h 622"/>
                <a:gd name="T48" fmla="*/ 237 w 390"/>
                <a:gd name="T49" fmla="*/ 497 h 622"/>
                <a:gd name="T50" fmla="*/ 237 w 390"/>
                <a:gd name="T51" fmla="*/ 497 h 622"/>
                <a:gd name="T52" fmla="*/ 305 w 390"/>
                <a:gd name="T53" fmla="*/ 549 h 622"/>
                <a:gd name="T54" fmla="*/ 305 w 390"/>
                <a:gd name="T55" fmla="*/ 549 h 622"/>
                <a:gd name="T56" fmla="*/ 350 w 390"/>
                <a:gd name="T57" fmla="*/ 582 h 622"/>
                <a:gd name="T58" fmla="*/ 350 w 390"/>
                <a:gd name="T59" fmla="*/ 582 h 622"/>
                <a:gd name="T60" fmla="*/ 390 w 390"/>
                <a:gd name="T61" fmla="*/ 622 h 622"/>
                <a:gd name="T62" fmla="*/ 390 w 390"/>
                <a:gd name="T63" fmla="*/ 622 h 622"/>
                <a:gd name="T64" fmla="*/ 390 w 390"/>
                <a:gd name="T65" fmla="*/ 614 h 622"/>
                <a:gd name="T66" fmla="*/ 0 w 390"/>
                <a:gd name="T67" fmla="*/ 0 h 62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90"/>
                <a:gd name="T103" fmla="*/ 0 h 622"/>
                <a:gd name="T104" fmla="*/ 390 w 390"/>
                <a:gd name="T105" fmla="*/ 622 h 622"/>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90" h="622">
                  <a:moveTo>
                    <a:pt x="0" y="0"/>
                  </a:moveTo>
                  <a:lnTo>
                    <a:pt x="0" y="28"/>
                  </a:lnTo>
                  <a:lnTo>
                    <a:pt x="0" y="52"/>
                  </a:lnTo>
                  <a:lnTo>
                    <a:pt x="0" y="72"/>
                  </a:lnTo>
                  <a:lnTo>
                    <a:pt x="0" y="88"/>
                  </a:lnTo>
                  <a:lnTo>
                    <a:pt x="0" y="120"/>
                  </a:lnTo>
                  <a:lnTo>
                    <a:pt x="4" y="140"/>
                  </a:lnTo>
                  <a:lnTo>
                    <a:pt x="4" y="152"/>
                  </a:lnTo>
                  <a:lnTo>
                    <a:pt x="4" y="160"/>
                  </a:lnTo>
                  <a:lnTo>
                    <a:pt x="8" y="160"/>
                  </a:lnTo>
                  <a:lnTo>
                    <a:pt x="8" y="164"/>
                  </a:lnTo>
                  <a:lnTo>
                    <a:pt x="20" y="180"/>
                  </a:lnTo>
                  <a:lnTo>
                    <a:pt x="44" y="216"/>
                  </a:lnTo>
                  <a:lnTo>
                    <a:pt x="65" y="260"/>
                  </a:lnTo>
                  <a:lnTo>
                    <a:pt x="97" y="333"/>
                  </a:lnTo>
                  <a:lnTo>
                    <a:pt x="125" y="393"/>
                  </a:lnTo>
                  <a:lnTo>
                    <a:pt x="173" y="457"/>
                  </a:lnTo>
                  <a:lnTo>
                    <a:pt x="237" y="497"/>
                  </a:lnTo>
                  <a:lnTo>
                    <a:pt x="305" y="549"/>
                  </a:lnTo>
                  <a:lnTo>
                    <a:pt x="350" y="582"/>
                  </a:lnTo>
                  <a:lnTo>
                    <a:pt x="390" y="622"/>
                  </a:lnTo>
                  <a:lnTo>
                    <a:pt x="390" y="614"/>
                  </a:lnTo>
                  <a:lnTo>
                    <a:pt x="0" y="0"/>
                  </a:lnTo>
                  <a:close/>
                </a:path>
              </a:pathLst>
            </a:custGeom>
            <a:solidFill>
              <a:srgbClr val="E74F43"/>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eaLnBrk="0" fontAlgn="base" hangingPunct="0">
                <a:spcBef>
                  <a:spcPct val="0"/>
                </a:spcBef>
                <a:spcAft>
                  <a:spcPct val="0"/>
                </a:spcAft>
              </a:pPr>
              <a:endParaRPr lang="en-US">
                <a:solidFill>
                  <a:prstClr val="black"/>
                </a:solidFill>
              </a:endParaRPr>
            </a:p>
          </p:txBody>
        </p:sp>
        <p:sp>
          <p:nvSpPr>
            <p:cNvPr id="33939" name="Freeform 373"/>
            <p:cNvSpPr>
              <a:spLocks/>
            </p:cNvSpPr>
            <p:nvPr/>
          </p:nvSpPr>
          <p:spPr bwMode="auto">
            <a:xfrm>
              <a:off x="2924" y="2389"/>
              <a:ext cx="390" cy="622"/>
            </a:xfrm>
            <a:custGeom>
              <a:avLst/>
              <a:gdLst>
                <a:gd name="T0" fmla="*/ 0 w 390"/>
                <a:gd name="T1" fmla="*/ 28 h 622"/>
                <a:gd name="T2" fmla="*/ 0 w 390"/>
                <a:gd name="T3" fmla="*/ 52 h 622"/>
                <a:gd name="T4" fmla="*/ 0 w 390"/>
                <a:gd name="T5" fmla="*/ 72 h 622"/>
                <a:gd name="T6" fmla="*/ 0 w 390"/>
                <a:gd name="T7" fmla="*/ 92 h 622"/>
                <a:gd name="T8" fmla="*/ 4 w 390"/>
                <a:gd name="T9" fmla="*/ 120 h 622"/>
                <a:gd name="T10" fmla="*/ 4 w 390"/>
                <a:gd name="T11" fmla="*/ 140 h 622"/>
                <a:gd name="T12" fmla="*/ 4 w 390"/>
                <a:gd name="T13" fmla="*/ 152 h 622"/>
                <a:gd name="T14" fmla="*/ 8 w 390"/>
                <a:gd name="T15" fmla="*/ 160 h 622"/>
                <a:gd name="T16" fmla="*/ 8 w 390"/>
                <a:gd name="T17" fmla="*/ 164 h 622"/>
                <a:gd name="T18" fmla="*/ 8 w 390"/>
                <a:gd name="T19" fmla="*/ 164 h 622"/>
                <a:gd name="T20" fmla="*/ 8 w 390"/>
                <a:gd name="T21" fmla="*/ 164 h 622"/>
                <a:gd name="T22" fmla="*/ 24 w 390"/>
                <a:gd name="T23" fmla="*/ 180 h 622"/>
                <a:gd name="T24" fmla="*/ 24 w 390"/>
                <a:gd name="T25" fmla="*/ 180 h 622"/>
                <a:gd name="T26" fmla="*/ 44 w 390"/>
                <a:gd name="T27" fmla="*/ 216 h 622"/>
                <a:gd name="T28" fmla="*/ 44 w 390"/>
                <a:gd name="T29" fmla="*/ 216 h 622"/>
                <a:gd name="T30" fmla="*/ 64 w 390"/>
                <a:gd name="T31" fmla="*/ 261 h 622"/>
                <a:gd name="T32" fmla="*/ 64 w 390"/>
                <a:gd name="T33" fmla="*/ 261 h 622"/>
                <a:gd name="T34" fmla="*/ 97 w 390"/>
                <a:gd name="T35" fmla="*/ 333 h 622"/>
                <a:gd name="T36" fmla="*/ 97 w 390"/>
                <a:gd name="T37" fmla="*/ 333 h 622"/>
                <a:gd name="T38" fmla="*/ 129 w 390"/>
                <a:gd name="T39" fmla="*/ 397 h 622"/>
                <a:gd name="T40" fmla="*/ 129 w 390"/>
                <a:gd name="T41" fmla="*/ 397 h 622"/>
                <a:gd name="T42" fmla="*/ 177 w 390"/>
                <a:gd name="T43" fmla="*/ 461 h 622"/>
                <a:gd name="T44" fmla="*/ 177 w 390"/>
                <a:gd name="T45" fmla="*/ 461 h 622"/>
                <a:gd name="T46" fmla="*/ 237 w 390"/>
                <a:gd name="T47" fmla="*/ 501 h 622"/>
                <a:gd name="T48" fmla="*/ 237 w 390"/>
                <a:gd name="T49" fmla="*/ 501 h 622"/>
                <a:gd name="T50" fmla="*/ 305 w 390"/>
                <a:gd name="T51" fmla="*/ 554 h 622"/>
                <a:gd name="T52" fmla="*/ 305 w 390"/>
                <a:gd name="T53" fmla="*/ 554 h 622"/>
                <a:gd name="T54" fmla="*/ 350 w 390"/>
                <a:gd name="T55" fmla="*/ 582 h 622"/>
                <a:gd name="T56" fmla="*/ 350 w 390"/>
                <a:gd name="T57" fmla="*/ 582 h 622"/>
                <a:gd name="T58" fmla="*/ 390 w 390"/>
                <a:gd name="T59" fmla="*/ 622 h 622"/>
                <a:gd name="T60" fmla="*/ 390 w 390"/>
                <a:gd name="T61" fmla="*/ 622 h 622"/>
                <a:gd name="T62" fmla="*/ 390 w 390"/>
                <a:gd name="T63" fmla="*/ 618 h 62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90"/>
                <a:gd name="T97" fmla="*/ 0 h 622"/>
                <a:gd name="T98" fmla="*/ 390 w 390"/>
                <a:gd name="T99" fmla="*/ 622 h 62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90" h="622">
                  <a:moveTo>
                    <a:pt x="0" y="0"/>
                  </a:moveTo>
                  <a:lnTo>
                    <a:pt x="0" y="28"/>
                  </a:lnTo>
                  <a:lnTo>
                    <a:pt x="0" y="52"/>
                  </a:lnTo>
                  <a:lnTo>
                    <a:pt x="0" y="72"/>
                  </a:lnTo>
                  <a:lnTo>
                    <a:pt x="0" y="92"/>
                  </a:lnTo>
                  <a:lnTo>
                    <a:pt x="4" y="120"/>
                  </a:lnTo>
                  <a:lnTo>
                    <a:pt x="4" y="140"/>
                  </a:lnTo>
                  <a:lnTo>
                    <a:pt x="4" y="152"/>
                  </a:lnTo>
                  <a:lnTo>
                    <a:pt x="8" y="160"/>
                  </a:lnTo>
                  <a:lnTo>
                    <a:pt x="8" y="164"/>
                  </a:lnTo>
                  <a:lnTo>
                    <a:pt x="24" y="180"/>
                  </a:lnTo>
                  <a:lnTo>
                    <a:pt x="44" y="216"/>
                  </a:lnTo>
                  <a:lnTo>
                    <a:pt x="64" y="261"/>
                  </a:lnTo>
                  <a:lnTo>
                    <a:pt x="97" y="333"/>
                  </a:lnTo>
                  <a:lnTo>
                    <a:pt x="129" y="397"/>
                  </a:lnTo>
                  <a:lnTo>
                    <a:pt x="177" y="461"/>
                  </a:lnTo>
                  <a:lnTo>
                    <a:pt x="237" y="501"/>
                  </a:lnTo>
                  <a:lnTo>
                    <a:pt x="305" y="554"/>
                  </a:lnTo>
                  <a:lnTo>
                    <a:pt x="350" y="582"/>
                  </a:lnTo>
                  <a:lnTo>
                    <a:pt x="390" y="622"/>
                  </a:lnTo>
                  <a:lnTo>
                    <a:pt x="390" y="618"/>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pPr eaLnBrk="0" fontAlgn="base" hangingPunct="0">
                <a:spcBef>
                  <a:spcPct val="0"/>
                </a:spcBef>
                <a:spcAft>
                  <a:spcPct val="0"/>
                </a:spcAft>
              </a:pPr>
              <a:endParaRPr lang="en-US">
                <a:solidFill>
                  <a:prstClr val="black"/>
                </a:solidFill>
              </a:endParaRPr>
            </a:p>
          </p:txBody>
        </p:sp>
        <p:sp>
          <p:nvSpPr>
            <p:cNvPr id="33940" name="Freeform 374"/>
            <p:cNvSpPr>
              <a:spLocks/>
            </p:cNvSpPr>
            <p:nvPr/>
          </p:nvSpPr>
          <p:spPr bwMode="auto">
            <a:xfrm>
              <a:off x="2944" y="2357"/>
              <a:ext cx="390" cy="622"/>
            </a:xfrm>
            <a:custGeom>
              <a:avLst/>
              <a:gdLst>
                <a:gd name="T0" fmla="*/ 0 w 390"/>
                <a:gd name="T1" fmla="*/ 28 h 622"/>
                <a:gd name="T2" fmla="*/ 0 w 390"/>
                <a:gd name="T3" fmla="*/ 52 h 622"/>
                <a:gd name="T4" fmla="*/ 0 w 390"/>
                <a:gd name="T5" fmla="*/ 72 h 622"/>
                <a:gd name="T6" fmla="*/ 0 w 390"/>
                <a:gd name="T7" fmla="*/ 88 h 622"/>
                <a:gd name="T8" fmla="*/ 0 w 390"/>
                <a:gd name="T9" fmla="*/ 120 h 622"/>
                <a:gd name="T10" fmla="*/ 4 w 390"/>
                <a:gd name="T11" fmla="*/ 140 h 622"/>
                <a:gd name="T12" fmla="*/ 4 w 390"/>
                <a:gd name="T13" fmla="*/ 152 h 622"/>
                <a:gd name="T14" fmla="*/ 4 w 390"/>
                <a:gd name="T15" fmla="*/ 160 h 622"/>
                <a:gd name="T16" fmla="*/ 8 w 390"/>
                <a:gd name="T17" fmla="*/ 160 h 622"/>
                <a:gd name="T18" fmla="*/ 8 w 390"/>
                <a:gd name="T19" fmla="*/ 164 h 622"/>
                <a:gd name="T20" fmla="*/ 8 w 390"/>
                <a:gd name="T21" fmla="*/ 164 h 622"/>
                <a:gd name="T22" fmla="*/ 20 w 390"/>
                <a:gd name="T23" fmla="*/ 180 h 622"/>
                <a:gd name="T24" fmla="*/ 20 w 390"/>
                <a:gd name="T25" fmla="*/ 180 h 622"/>
                <a:gd name="T26" fmla="*/ 44 w 390"/>
                <a:gd name="T27" fmla="*/ 216 h 622"/>
                <a:gd name="T28" fmla="*/ 44 w 390"/>
                <a:gd name="T29" fmla="*/ 216 h 622"/>
                <a:gd name="T30" fmla="*/ 65 w 390"/>
                <a:gd name="T31" fmla="*/ 260 h 622"/>
                <a:gd name="T32" fmla="*/ 65 w 390"/>
                <a:gd name="T33" fmla="*/ 260 h 622"/>
                <a:gd name="T34" fmla="*/ 97 w 390"/>
                <a:gd name="T35" fmla="*/ 333 h 622"/>
                <a:gd name="T36" fmla="*/ 97 w 390"/>
                <a:gd name="T37" fmla="*/ 333 h 622"/>
                <a:gd name="T38" fmla="*/ 125 w 390"/>
                <a:gd name="T39" fmla="*/ 393 h 622"/>
                <a:gd name="T40" fmla="*/ 125 w 390"/>
                <a:gd name="T41" fmla="*/ 393 h 622"/>
                <a:gd name="T42" fmla="*/ 173 w 390"/>
                <a:gd name="T43" fmla="*/ 457 h 622"/>
                <a:gd name="T44" fmla="*/ 173 w 390"/>
                <a:gd name="T45" fmla="*/ 457 h 622"/>
                <a:gd name="T46" fmla="*/ 237 w 390"/>
                <a:gd name="T47" fmla="*/ 497 h 622"/>
                <a:gd name="T48" fmla="*/ 237 w 390"/>
                <a:gd name="T49" fmla="*/ 497 h 622"/>
                <a:gd name="T50" fmla="*/ 305 w 390"/>
                <a:gd name="T51" fmla="*/ 549 h 622"/>
                <a:gd name="T52" fmla="*/ 305 w 390"/>
                <a:gd name="T53" fmla="*/ 549 h 622"/>
                <a:gd name="T54" fmla="*/ 350 w 390"/>
                <a:gd name="T55" fmla="*/ 582 h 622"/>
                <a:gd name="T56" fmla="*/ 350 w 390"/>
                <a:gd name="T57" fmla="*/ 582 h 622"/>
                <a:gd name="T58" fmla="*/ 390 w 390"/>
                <a:gd name="T59" fmla="*/ 622 h 622"/>
                <a:gd name="T60" fmla="*/ 390 w 390"/>
                <a:gd name="T61" fmla="*/ 622 h 622"/>
                <a:gd name="T62" fmla="*/ 390 w 390"/>
                <a:gd name="T63" fmla="*/ 614 h 62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90"/>
                <a:gd name="T97" fmla="*/ 0 h 622"/>
                <a:gd name="T98" fmla="*/ 390 w 390"/>
                <a:gd name="T99" fmla="*/ 622 h 62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90" h="622">
                  <a:moveTo>
                    <a:pt x="0" y="0"/>
                  </a:moveTo>
                  <a:lnTo>
                    <a:pt x="0" y="28"/>
                  </a:lnTo>
                  <a:lnTo>
                    <a:pt x="0" y="52"/>
                  </a:lnTo>
                  <a:lnTo>
                    <a:pt x="0" y="72"/>
                  </a:lnTo>
                  <a:lnTo>
                    <a:pt x="0" y="88"/>
                  </a:lnTo>
                  <a:lnTo>
                    <a:pt x="0" y="120"/>
                  </a:lnTo>
                  <a:lnTo>
                    <a:pt x="4" y="140"/>
                  </a:lnTo>
                  <a:lnTo>
                    <a:pt x="4" y="152"/>
                  </a:lnTo>
                  <a:lnTo>
                    <a:pt x="4" y="160"/>
                  </a:lnTo>
                  <a:lnTo>
                    <a:pt x="8" y="160"/>
                  </a:lnTo>
                  <a:lnTo>
                    <a:pt x="8" y="164"/>
                  </a:lnTo>
                  <a:lnTo>
                    <a:pt x="20" y="180"/>
                  </a:lnTo>
                  <a:lnTo>
                    <a:pt x="44" y="216"/>
                  </a:lnTo>
                  <a:lnTo>
                    <a:pt x="65" y="260"/>
                  </a:lnTo>
                  <a:lnTo>
                    <a:pt x="97" y="333"/>
                  </a:lnTo>
                  <a:lnTo>
                    <a:pt x="125" y="393"/>
                  </a:lnTo>
                  <a:lnTo>
                    <a:pt x="173" y="457"/>
                  </a:lnTo>
                  <a:lnTo>
                    <a:pt x="237" y="497"/>
                  </a:lnTo>
                  <a:lnTo>
                    <a:pt x="305" y="549"/>
                  </a:lnTo>
                  <a:lnTo>
                    <a:pt x="350" y="582"/>
                  </a:lnTo>
                  <a:lnTo>
                    <a:pt x="390" y="622"/>
                  </a:lnTo>
                  <a:lnTo>
                    <a:pt x="390" y="614"/>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pPr eaLnBrk="0" fontAlgn="base" hangingPunct="0">
                <a:spcBef>
                  <a:spcPct val="0"/>
                </a:spcBef>
                <a:spcAft>
                  <a:spcPct val="0"/>
                </a:spcAft>
              </a:pPr>
              <a:endParaRPr lang="en-US">
                <a:solidFill>
                  <a:prstClr val="black"/>
                </a:solidFill>
              </a:endParaRPr>
            </a:p>
          </p:txBody>
        </p:sp>
        <p:sp>
          <p:nvSpPr>
            <p:cNvPr id="33941" name="Freeform 375"/>
            <p:cNvSpPr>
              <a:spLocks/>
            </p:cNvSpPr>
            <p:nvPr/>
          </p:nvSpPr>
          <p:spPr bwMode="auto">
            <a:xfrm>
              <a:off x="2960" y="2304"/>
              <a:ext cx="310" cy="590"/>
            </a:xfrm>
            <a:custGeom>
              <a:avLst/>
              <a:gdLst>
                <a:gd name="T0" fmla="*/ 0 w 310"/>
                <a:gd name="T1" fmla="*/ 0 h 590"/>
                <a:gd name="T2" fmla="*/ 0 w 310"/>
                <a:gd name="T3" fmla="*/ 25 h 590"/>
                <a:gd name="T4" fmla="*/ 0 w 310"/>
                <a:gd name="T5" fmla="*/ 49 h 590"/>
                <a:gd name="T6" fmla="*/ 0 w 310"/>
                <a:gd name="T7" fmla="*/ 69 h 590"/>
                <a:gd name="T8" fmla="*/ 0 w 310"/>
                <a:gd name="T9" fmla="*/ 85 h 590"/>
                <a:gd name="T10" fmla="*/ 0 w 310"/>
                <a:gd name="T11" fmla="*/ 113 h 590"/>
                <a:gd name="T12" fmla="*/ 0 w 310"/>
                <a:gd name="T13" fmla="*/ 133 h 590"/>
                <a:gd name="T14" fmla="*/ 4 w 310"/>
                <a:gd name="T15" fmla="*/ 145 h 590"/>
                <a:gd name="T16" fmla="*/ 4 w 310"/>
                <a:gd name="T17" fmla="*/ 149 h 590"/>
                <a:gd name="T18" fmla="*/ 4 w 310"/>
                <a:gd name="T19" fmla="*/ 153 h 590"/>
                <a:gd name="T20" fmla="*/ 4 w 310"/>
                <a:gd name="T21" fmla="*/ 153 h 590"/>
                <a:gd name="T22" fmla="*/ 4 w 310"/>
                <a:gd name="T23" fmla="*/ 153 h 590"/>
                <a:gd name="T24" fmla="*/ 16 w 310"/>
                <a:gd name="T25" fmla="*/ 173 h 590"/>
                <a:gd name="T26" fmla="*/ 16 w 310"/>
                <a:gd name="T27" fmla="*/ 173 h 590"/>
                <a:gd name="T28" fmla="*/ 36 w 310"/>
                <a:gd name="T29" fmla="*/ 205 h 590"/>
                <a:gd name="T30" fmla="*/ 36 w 310"/>
                <a:gd name="T31" fmla="*/ 205 h 590"/>
                <a:gd name="T32" fmla="*/ 49 w 310"/>
                <a:gd name="T33" fmla="*/ 249 h 590"/>
                <a:gd name="T34" fmla="*/ 49 w 310"/>
                <a:gd name="T35" fmla="*/ 249 h 590"/>
                <a:gd name="T36" fmla="*/ 77 w 310"/>
                <a:gd name="T37" fmla="*/ 313 h 590"/>
                <a:gd name="T38" fmla="*/ 77 w 310"/>
                <a:gd name="T39" fmla="*/ 313 h 590"/>
                <a:gd name="T40" fmla="*/ 101 w 310"/>
                <a:gd name="T41" fmla="*/ 378 h 590"/>
                <a:gd name="T42" fmla="*/ 101 w 310"/>
                <a:gd name="T43" fmla="*/ 378 h 590"/>
                <a:gd name="T44" fmla="*/ 137 w 310"/>
                <a:gd name="T45" fmla="*/ 438 h 590"/>
                <a:gd name="T46" fmla="*/ 137 w 310"/>
                <a:gd name="T47" fmla="*/ 438 h 590"/>
                <a:gd name="T48" fmla="*/ 189 w 310"/>
                <a:gd name="T49" fmla="*/ 474 h 590"/>
                <a:gd name="T50" fmla="*/ 189 w 310"/>
                <a:gd name="T51" fmla="*/ 474 h 590"/>
                <a:gd name="T52" fmla="*/ 241 w 310"/>
                <a:gd name="T53" fmla="*/ 526 h 590"/>
                <a:gd name="T54" fmla="*/ 241 w 310"/>
                <a:gd name="T55" fmla="*/ 526 h 590"/>
                <a:gd name="T56" fmla="*/ 277 w 310"/>
                <a:gd name="T57" fmla="*/ 554 h 590"/>
                <a:gd name="T58" fmla="*/ 277 w 310"/>
                <a:gd name="T59" fmla="*/ 554 h 590"/>
                <a:gd name="T60" fmla="*/ 310 w 310"/>
                <a:gd name="T61" fmla="*/ 590 h 590"/>
                <a:gd name="T62" fmla="*/ 310 w 310"/>
                <a:gd name="T63" fmla="*/ 590 h 590"/>
                <a:gd name="T64" fmla="*/ 310 w 310"/>
                <a:gd name="T65" fmla="*/ 586 h 590"/>
                <a:gd name="T66" fmla="*/ 0 w 310"/>
                <a:gd name="T67" fmla="*/ 0 h 59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10"/>
                <a:gd name="T103" fmla="*/ 0 h 590"/>
                <a:gd name="T104" fmla="*/ 310 w 310"/>
                <a:gd name="T105" fmla="*/ 590 h 590"/>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10" h="590">
                  <a:moveTo>
                    <a:pt x="0" y="0"/>
                  </a:moveTo>
                  <a:lnTo>
                    <a:pt x="0" y="25"/>
                  </a:lnTo>
                  <a:lnTo>
                    <a:pt x="0" y="49"/>
                  </a:lnTo>
                  <a:lnTo>
                    <a:pt x="0" y="69"/>
                  </a:lnTo>
                  <a:lnTo>
                    <a:pt x="0" y="85"/>
                  </a:lnTo>
                  <a:lnTo>
                    <a:pt x="0" y="113"/>
                  </a:lnTo>
                  <a:lnTo>
                    <a:pt x="0" y="133"/>
                  </a:lnTo>
                  <a:lnTo>
                    <a:pt x="4" y="145"/>
                  </a:lnTo>
                  <a:lnTo>
                    <a:pt x="4" y="149"/>
                  </a:lnTo>
                  <a:lnTo>
                    <a:pt x="4" y="153"/>
                  </a:lnTo>
                  <a:lnTo>
                    <a:pt x="16" y="173"/>
                  </a:lnTo>
                  <a:lnTo>
                    <a:pt x="36" y="205"/>
                  </a:lnTo>
                  <a:lnTo>
                    <a:pt x="49" y="249"/>
                  </a:lnTo>
                  <a:lnTo>
                    <a:pt x="77" y="313"/>
                  </a:lnTo>
                  <a:lnTo>
                    <a:pt x="101" y="378"/>
                  </a:lnTo>
                  <a:lnTo>
                    <a:pt x="137" y="438"/>
                  </a:lnTo>
                  <a:lnTo>
                    <a:pt x="189" y="474"/>
                  </a:lnTo>
                  <a:lnTo>
                    <a:pt x="241" y="526"/>
                  </a:lnTo>
                  <a:lnTo>
                    <a:pt x="277" y="554"/>
                  </a:lnTo>
                  <a:lnTo>
                    <a:pt x="310" y="590"/>
                  </a:lnTo>
                  <a:lnTo>
                    <a:pt x="310" y="586"/>
                  </a:lnTo>
                  <a:lnTo>
                    <a:pt x="0" y="0"/>
                  </a:lnTo>
                  <a:close/>
                </a:path>
              </a:pathLst>
            </a:custGeom>
            <a:solidFill>
              <a:srgbClr val="E74F43"/>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eaLnBrk="0" fontAlgn="base" hangingPunct="0">
                <a:spcBef>
                  <a:spcPct val="0"/>
                </a:spcBef>
                <a:spcAft>
                  <a:spcPct val="0"/>
                </a:spcAft>
              </a:pPr>
              <a:endParaRPr lang="en-US">
                <a:solidFill>
                  <a:prstClr val="black"/>
                </a:solidFill>
              </a:endParaRPr>
            </a:p>
          </p:txBody>
        </p:sp>
        <p:sp>
          <p:nvSpPr>
            <p:cNvPr id="33942" name="Freeform 376"/>
            <p:cNvSpPr>
              <a:spLocks/>
            </p:cNvSpPr>
            <p:nvPr/>
          </p:nvSpPr>
          <p:spPr bwMode="auto">
            <a:xfrm>
              <a:off x="3000" y="2276"/>
              <a:ext cx="229" cy="558"/>
            </a:xfrm>
            <a:custGeom>
              <a:avLst/>
              <a:gdLst>
                <a:gd name="T0" fmla="*/ 0 w 229"/>
                <a:gd name="T1" fmla="*/ 0 h 558"/>
                <a:gd name="T2" fmla="*/ 0 w 229"/>
                <a:gd name="T3" fmla="*/ 45 h 558"/>
                <a:gd name="T4" fmla="*/ 0 w 229"/>
                <a:gd name="T5" fmla="*/ 81 h 558"/>
                <a:gd name="T6" fmla="*/ 0 w 229"/>
                <a:gd name="T7" fmla="*/ 105 h 558"/>
                <a:gd name="T8" fmla="*/ 0 w 229"/>
                <a:gd name="T9" fmla="*/ 125 h 558"/>
                <a:gd name="T10" fmla="*/ 0 w 229"/>
                <a:gd name="T11" fmla="*/ 137 h 558"/>
                <a:gd name="T12" fmla="*/ 4 w 229"/>
                <a:gd name="T13" fmla="*/ 141 h 558"/>
                <a:gd name="T14" fmla="*/ 4 w 229"/>
                <a:gd name="T15" fmla="*/ 145 h 558"/>
                <a:gd name="T16" fmla="*/ 4 w 229"/>
                <a:gd name="T17" fmla="*/ 145 h 558"/>
                <a:gd name="T18" fmla="*/ 4 w 229"/>
                <a:gd name="T19" fmla="*/ 145 h 558"/>
                <a:gd name="T20" fmla="*/ 13 w 229"/>
                <a:gd name="T21" fmla="*/ 161 h 558"/>
                <a:gd name="T22" fmla="*/ 13 w 229"/>
                <a:gd name="T23" fmla="*/ 161 h 558"/>
                <a:gd name="T24" fmla="*/ 25 w 229"/>
                <a:gd name="T25" fmla="*/ 193 h 558"/>
                <a:gd name="T26" fmla="*/ 25 w 229"/>
                <a:gd name="T27" fmla="*/ 193 h 558"/>
                <a:gd name="T28" fmla="*/ 37 w 229"/>
                <a:gd name="T29" fmla="*/ 233 h 558"/>
                <a:gd name="T30" fmla="*/ 37 w 229"/>
                <a:gd name="T31" fmla="*/ 233 h 558"/>
                <a:gd name="T32" fmla="*/ 57 w 229"/>
                <a:gd name="T33" fmla="*/ 297 h 558"/>
                <a:gd name="T34" fmla="*/ 57 w 229"/>
                <a:gd name="T35" fmla="*/ 297 h 558"/>
                <a:gd name="T36" fmla="*/ 73 w 229"/>
                <a:gd name="T37" fmla="*/ 354 h 558"/>
                <a:gd name="T38" fmla="*/ 73 w 229"/>
                <a:gd name="T39" fmla="*/ 354 h 558"/>
                <a:gd name="T40" fmla="*/ 105 w 229"/>
                <a:gd name="T41" fmla="*/ 410 h 558"/>
                <a:gd name="T42" fmla="*/ 105 w 229"/>
                <a:gd name="T43" fmla="*/ 410 h 558"/>
                <a:gd name="T44" fmla="*/ 141 w 229"/>
                <a:gd name="T45" fmla="*/ 446 h 558"/>
                <a:gd name="T46" fmla="*/ 141 w 229"/>
                <a:gd name="T47" fmla="*/ 446 h 558"/>
                <a:gd name="T48" fmla="*/ 181 w 229"/>
                <a:gd name="T49" fmla="*/ 494 h 558"/>
                <a:gd name="T50" fmla="*/ 181 w 229"/>
                <a:gd name="T51" fmla="*/ 494 h 558"/>
                <a:gd name="T52" fmla="*/ 205 w 229"/>
                <a:gd name="T53" fmla="*/ 522 h 558"/>
                <a:gd name="T54" fmla="*/ 205 w 229"/>
                <a:gd name="T55" fmla="*/ 522 h 558"/>
                <a:gd name="T56" fmla="*/ 229 w 229"/>
                <a:gd name="T57" fmla="*/ 558 h 558"/>
                <a:gd name="T58" fmla="*/ 229 w 229"/>
                <a:gd name="T59" fmla="*/ 558 h 558"/>
                <a:gd name="T60" fmla="*/ 229 w 229"/>
                <a:gd name="T61" fmla="*/ 550 h 558"/>
                <a:gd name="T62" fmla="*/ 0 w 229"/>
                <a:gd name="T63" fmla="*/ 0 h 55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29"/>
                <a:gd name="T97" fmla="*/ 0 h 558"/>
                <a:gd name="T98" fmla="*/ 229 w 229"/>
                <a:gd name="T99" fmla="*/ 558 h 55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29" h="558">
                  <a:moveTo>
                    <a:pt x="0" y="0"/>
                  </a:moveTo>
                  <a:lnTo>
                    <a:pt x="0" y="45"/>
                  </a:lnTo>
                  <a:lnTo>
                    <a:pt x="0" y="81"/>
                  </a:lnTo>
                  <a:lnTo>
                    <a:pt x="0" y="105"/>
                  </a:lnTo>
                  <a:lnTo>
                    <a:pt x="0" y="125"/>
                  </a:lnTo>
                  <a:lnTo>
                    <a:pt x="0" y="137"/>
                  </a:lnTo>
                  <a:lnTo>
                    <a:pt x="4" y="141"/>
                  </a:lnTo>
                  <a:lnTo>
                    <a:pt x="4" y="145"/>
                  </a:lnTo>
                  <a:lnTo>
                    <a:pt x="13" y="161"/>
                  </a:lnTo>
                  <a:lnTo>
                    <a:pt x="25" y="193"/>
                  </a:lnTo>
                  <a:lnTo>
                    <a:pt x="37" y="233"/>
                  </a:lnTo>
                  <a:lnTo>
                    <a:pt x="57" y="297"/>
                  </a:lnTo>
                  <a:lnTo>
                    <a:pt x="73" y="354"/>
                  </a:lnTo>
                  <a:lnTo>
                    <a:pt x="105" y="410"/>
                  </a:lnTo>
                  <a:lnTo>
                    <a:pt x="141" y="446"/>
                  </a:lnTo>
                  <a:lnTo>
                    <a:pt x="181" y="494"/>
                  </a:lnTo>
                  <a:lnTo>
                    <a:pt x="205" y="522"/>
                  </a:lnTo>
                  <a:lnTo>
                    <a:pt x="229" y="558"/>
                  </a:lnTo>
                  <a:lnTo>
                    <a:pt x="229" y="550"/>
                  </a:lnTo>
                  <a:lnTo>
                    <a:pt x="0" y="0"/>
                  </a:lnTo>
                  <a:close/>
                </a:path>
              </a:pathLst>
            </a:custGeom>
            <a:solidFill>
              <a:srgbClr val="E74F43"/>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eaLnBrk="0" fontAlgn="base" hangingPunct="0">
                <a:spcBef>
                  <a:spcPct val="0"/>
                </a:spcBef>
                <a:spcAft>
                  <a:spcPct val="0"/>
                </a:spcAft>
              </a:pPr>
              <a:endParaRPr lang="en-US">
                <a:solidFill>
                  <a:prstClr val="black"/>
                </a:solidFill>
              </a:endParaRPr>
            </a:p>
          </p:txBody>
        </p:sp>
        <p:sp>
          <p:nvSpPr>
            <p:cNvPr id="33943" name="Freeform 377"/>
            <p:cNvSpPr>
              <a:spLocks/>
            </p:cNvSpPr>
            <p:nvPr/>
          </p:nvSpPr>
          <p:spPr bwMode="auto">
            <a:xfrm>
              <a:off x="2960" y="2304"/>
              <a:ext cx="310" cy="590"/>
            </a:xfrm>
            <a:custGeom>
              <a:avLst/>
              <a:gdLst>
                <a:gd name="T0" fmla="*/ 0 w 310"/>
                <a:gd name="T1" fmla="*/ 25 h 590"/>
                <a:gd name="T2" fmla="*/ 0 w 310"/>
                <a:gd name="T3" fmla="*/ 49 h 590"/>
                <a:gd name="T4" fmla="*/ 0 w 310"/>
                <a:gd name="T5" fmla="*/ 69 h 590"/>
                <a:gd name="T6" fmla="*/ 0 w 310"/>
                <a:gd name="T7" fmla="*/ 85 h 590"/>
                <a:gd name="T8" fmla="*/ 0 w 310"/>
                <a:gd name="T9" fmla="*/ 113 h 590"/>
                <a:gd name="T10" fmla="*/ 0 w 310"/>
                <a:gd name="T11" fmla="*/ 133 h 590"/>
                <a:gd name="T12" fmla="*/ 4 w 310"/>
                <a:gd name="T13" fmla="*/ 145 h 590"/>
                <a:gd name="T14" fmla="*/ 4 w 310"/>
                <a:gd name="T15" fmla="*/ 149 h 590"/>
                <a:gd name="T16" fmla="*/ 4 w 310"/>
                <a:gd name="T17" fmla="*/ 153 h 590"/>
                <a:gd name="T18" fmla="*/ 4 w 310"/>
                <a:gd name="T19" fmla="*/ 153 h 590"/>
                <a:gd name="T20" fmla="*/ 4 w 310"/>
                <a:gd name="T21" fmla="*/ 153 h 590"/>
                <a:gd name="T22" fmla="*/ 16 w 310"/>
                <a:gd name="T23" fmla="*/ 173 h 590"/>
                <a:gd name="T24" fmla="*/ 16 w 310"/>
                <a:gd name="T25" fmla="*/ 173 h 590"/>
                <a:gd name="T26" fmla="*/ 36 w 310"/>
                <a:gd name="T27" fmla="*/ 205 h 590"/>
                <a:gd name="T28" fmla="*/ 36 w 310"/>
                <a:gd name="T29" fmla="*/ 205 h 590"/>
                <a:gd name="T30" fmla="*/ 49 w 310"/>
                <a:gd name="T31" fmla="*/ 249 h 590"/>
                <a:gd name="T32" fmla="*/ 49 w 310"/>
                <a:gd name="T33" fmla="*/ 249 h 590"/>
                <a:gd name="T34" fmla="*/ 77 w 310"/>
                <a:gd name="T35" fmla="*/ 313 h 590"/>
                <a:gd name="T36" fmla="*/ 77 w 310"/>
                <a:gd name="T37" fmla="*/ 313 h 590"/>
                <a:gd name="T38" fmla="*/ 101 w 310"/>
                <a:gd name="T39" fmla="*/ 378 h 590"/>
                <a:gd name="T40" fmla="*/ 101 w 310"/>
                <a:gd name="T41" fmla="*/ 378 h 590"/>
                <a:gd name="T42" fmla="*/ 137 w 310"/>
                <a:gd name="T43" fmla="*/ 438 h 590"/>
                <a:gd name="T44" fmla="*/ 137 w 310"/>
                <a:gd name="T45" fmla="*/ 438 h 590"/>
                <a:gd name="T46" fmla="*/ 189 w 310"/>
                <a:gd name="T47" fmla="*/ 474 h 590"/>
                <a:gd name="T48" fmla="*/ 189 w 310"/>
                <a:gd name="T49" fmla="*/ 474 h 590"/>
                <a:gd name="T50" fmla="*/ 241 w 310"/>
                <a:gd name="T51" fmla="*/ 526 h 590"/>
                <a:gd name="T52" fmla="*/ 241 w 310"/>
                <a:gd name="T53" fmla="*/ 526 h 590"/>
                <a:gd name="T54" fmla="*/ 277 w 310"/>
                <a:gd name="T55" fmla="*/ 554 h 590"/>
                <a:gd name="T56" fmla="*/ 277 w 310"/>
                <a:gd name="T57" fmla="*/ 554 h 590"/>
                <a:gd name="T58" fmla="*/ 310 w 310"/>
                <a:gd name="T59" fmla="*/ 590 h 590"/>
                <a:gd name="T60" fmla="*/ 310 w 310"/>
                <a:gd name="T61" fmla="*/ 590 h 590"/>
                <a:gd name="T62" fmla="*/ 310 w 310"/>
                <a:gd name="T63" fmla="*/ 586 h 59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10"/>
                <a:gd name="T97" fmla="*/ 0 h 590"/>
                <a:gd name="T98" fmla="*/ 310 w 310"/>
                <a:gd name="T99" fmla="*/ 590 h 59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10" h="590">
                  <a:moveTo>
                    <a:pt x="0" y="0"/>
                  </a:moveTo>
                  <a:lnTo>
                    <a:pt x="0" y="25"/>
                  </a:lnTo>
                  <a:lnTo>
                    <a:pt x="0" y="49"/>
                  </a:lnTo>
                  <a:lnTo>
                    <a:pt x="0" y="69"/>
                  </a:lnTo>
                  <a:lnTo>
                    <a:pt x="0" y="85"/>
                  </a:lnTo>
                  <a:lnTo>
                    <a:pt x="0" y="113"/>
                  </a:lnTo>
                  <a:lnTo>
                    <a:pt x="0" y="133"/>
                  </a:lnTo>
                  <a:lnTo>
                    <a:pt x="4" y="145"/>
                  </a:lnTo>
                  <a:lnTo>
                    <a:pt x="4" y="149"/>
                  </a:lnTo>
                  <a:lnTo>
                    <a:pt x="4" y="153"/>
                  </a:lnTo>
                  <a:lnTo>
                    <a:pt x="16" y="173"/>
                  </a:lnTo>
                  <a:lnTo>
                    <a:pt x="36" y="205"/>
                  </a:lnTo>
                  <a:lnTo>
                    <a:pt x="49" y="249"/>
                  </a:lnTo>
                  <a:lnTo>
                    <a:pt x="77" y="313"/>
                  </a:lnTo>
                  <a:lnTo>
                    <a:pt x="101" y="378"/>
                  </a:lnTo>
                  <a:lnTo>
                    <a:pt x="137" y="438"/>
                  </a:lnTo>
                  <a:lnTo>
                    <a:pt x="189" y="474"/>
                  </a:lnTo>
                  <a:lnTo>
                    <a:pt x="241" y="526"/>
                  </a:lnTo>
                  <a:lnTo>
                    <a:pt x="277" y="554"/>
                  </a:lnTo>
                  <a:lnTo>
                    <a:pt x="310" y="590"/>
                  </a:lnTo>
                  <a:lnTo>
                    <a:pt x="310" y="586"/>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pPr eaLnBrk="0" fontAlgn="base" hangingPunct="0">
                <a:spcBef>
                  <a:spcPct val="0"/>
                </a:spcBef>
                <a:spcAft>
                  <a:spcPct val="0"/>
                </a:spcAft>
              </a:pPr>
              <a:endParaRPr lang="en-US">
                <a:solidFill>
                  <a:prstClr val="black"/>
                </a:solidFill>
              </a:endParaRPr>
            </a:p>
          </p:txBody>
        </p:sp>
        <p:sp>
          <p:nvSpPr>
            <p:cNvPr id="33944" name="Freeform 378"/>
            <p:cNvSpPr>
              <a:spLocks/>
            </p:cNvSpPr>
            <p:nvPr/>
          </p:nvSpPr>
          <p:spPr bwMode="auto">
            <a:xfrm>
              <a:off x="3000" y="2276"/>
              <a:ext cx="229" cy="558"/>
            </a:xfrm>
            <a:custGeom>
              <a:avLst/>
              <a:gdLst>
                <a:gd name="T0" fmla="*/ 0 w 229"/>
                <a:gd name="T1" fmla="*/ 0 h 558"/>
                <a:gd name="T2" fmla="*/ 0 w 229"/>
                <a:gd name="T3" fmla="*/ 45 h 558"/>
                <a:gd name="T4" fmla="*/ 0 w 229"/>
                <a:gd name="T5" fmla="*/ 45 h 558"/>
                <a:gd name="T6" fmla="*/ 0 w 229"/>
                <a:gd name="T7" fmla="*/ 81 h 558"/>
                <a:gd name="T8" fmla="*/ 0 w 229"/>
                <a:gd name="T9" fmla="*/ 81 h 558"/>
                <a:gd name="T10" fmla="*/ 0 w 229"/>
                <a:gd name="T11" fmla="*/ 105 h 558"/>
                <a:gd name="T12" fmla="*/ 0 w 229"/>
                <a:gd name="T13" fmla="*/ 105 h 558"/>
                <a:gd name="T14" fmla="*/ 0 w 229"/>
                <a:gd name="T15" fmla="*/ 125 h 558"/>
                <a:gd name="T16" fmla="*/ 0 w 229"/>
                <a:gd name="T17" fmla="*/ 125 h 558"/>
                <a:gd name="T18" fmla="*/ 0 w 229"/>
                <a:gd name="T19" fmla="*/ 137 h 558"/>
                <a:gd name="T20" fmla="*/ 0 w 229"/>
                <a:gd name="T21" fmla="*/ 137 h 558"/>
                <a:gd name="T22" fmla="*/ 4 w 229"/>
                <a:gd name="T23" fmla="*/ 141 h 558"/>
                <a:gd name="T24" fmla="*/ 4 w 229"/>
                <a:gd name="T25" fmla="*/ 141 h 558"/>
                <a:gd name="T26" fmla="*/ 4 w 229"/>
                <a:gd name="T27" fmla="*/ 145 h 558"/>
                <a:gd name="T28" fmla="*/ 4 w 229"/>
                <a:gd name="T29" fmla="*/ 145 h 558"/>
                <a:gd name="T30" fmla="*/ 4 w 229"/>
                <a:gd name="T31" fmla="*/ 145 h 558"/>
                <a:gd name="T32" fmla="*/ 4 w 229"/>
                <a:gd name="T33" fmla="*/ 145 h 558"/>
                <a:gd name="T34" fmla="*/ 4 w 229"/>
                <a:gd name="T35" fmla="*/ 145 h 558"/>
                <a:gd name="T36" fmla="*/ 4 w 229"/>
                <a:gd name="T37" fmla="*/ 145 h 558"/>
                <a:gd name="T38" fmla="*/ 13 w 229"/>
                <a:gd name="T39" fmla="*/ 161 h 558"/>
                <a:gd name="T40" fmla="*/ 13 w 229"/>
                <a:gd name="T41" fmla="*/ 161 h 558"/>
                <a:gd name="T42" fmla="*/ 13 w 229"/>
                <a:gd name="T43" fmla="*/ 161 h 558"/>
                <a:gd name="T44" fmla="*/ 13 w 229"/>
                <a:gd name="T45" fmla="*/ 161 h 558"/>
                <a:gd name="T46" fmla="*/ 25 w 229"/>
                <a:gd name="T47" fmla="*/ 193 h 558"/>
                <a:gd name="T48" fmla="*/ 25 w 229"/>
                <a:gd name="T49" fmla="*/ 193 h 558"/>
                <a:gd name="T50" fmla="*/ 25 w 229"/>
                <a:gd name="T51" fmla="*/ 193 h 558"/>
                <a:gd name="T52" fmla="*/ 25 w 229"/>
                <a:gd name="T53" fmla="*/ 193 h 558"/>
                <a:gd name="T54" fmla="*/ 37 w 229"/>
                <a:gd name="T55" fmla="*/ 233 h 558"/>
                <a:gd name="T56" fmla="*/ 37 w 229"/>
                <a:gd name="T57" fmla="*/ 233 h 558"/>
                <a:gd name="T58" fmla="*/ 37 w 229"/>
                <a:gd name="T59" fmla="*/ 233 h 558"/>
                <a:gd name="T60" fmla="*/ 37 w 229"/>
                <a:gd name="T61" fmla="*/ 233 h 558"/>
                <a:gd name="T62" fmla="*/ 57 w 229"/>
                <a:gd name="T63" fmla="*/ 297 h 558"/>
                <a:gd name="T64" fmla="*/ 57 w 229"/>
                <a:gd name="T65" fmla="*/ 297 h 558"/>
                <a:gd name="T66" fmla="*/ 57 w 229"/>
                <a:gd name="T67" fmla="*/ 297 h 558"/>
                <a:gd name="T68" fmla="*/ 57 w 229"/>
                <a:gd name="T69" fmla="*/ 297 h 558"/>
                <a:gd name="T70" fmla="*/ 73 w 229"/>
                <a:gd name="T71" fmla="*/ 354 h 558"/>
                <a:gd name="T72" fmla="*/ 73 w 229"/>
                <a:gd name="T73" fmla="*/ 354 h 558"/>
                <a:gd name="T74" fmla="*/ 73 w 229"/>
                <a:gd name="T75" fmla="*/ 354 h 558"/>
                <a:gd name="T76" fmla="*/ 73 w 229"/>
                <a:gd name="T77" fmla="*/ 354 h 558"/>
                <a:gd name="T78" fmla="*/ 105 w 229"/>
                <a:gd name="T79" fmla="*/ 410 h 558"/>
                <a:gd name="T80" fmla="*/ 105 w 229"/>
                <a:gd name="T81" fmla="*/ 410 h 558"/>
                <a:gd name="T82" fmla="*/ 105 w 229"/>
                <a:gd name="T83" fmla="*/ 410 h 558"/>
                <a:gd name="T84" fmla="*/ 105 w 229"/>
                <a:gd name="T85" fmla="*/ 410 h 558"/>
                <a:gd name="T86" fmla="*/ 141 w 229"/>
                <a:gd name="T87" fmla="*/ 446 h 558"/>
                <a:gd name="T88" fmla="*/ 141 w 229"/>
                <a:gd name="T89" fmla="*/ 446 h 558"/>
                <a:gd name="T90" fmla="*/ 141 w 229"/>
                <a:gd name="T91" fmla="*/ 446 h 558"/>
                <a:gd name="T92" fmla="*/ 141 w 229"/>
                <a:gd name="T93" fmla="*/ 446 h 558"/>
                <a:gd name="T94" fmla="*/ 181 w 229"/>
                <a:gd name="T95" fmla="*/ 494 h 558"/>
                <a:gd name="T96" fmla="*/ 181 w 229"/>
                <a:gd name="T97" fmla="*/ 494 h 558"/>
                <a:gd name="T98" fmla="*/ 181 w 229"/>
                <a:gd name="T99" fmla="*/ 494 h 558"/>
                <a:gd name="T100" fmla="*/ 181 w 229"/>
                <a:gd name="T101" fmla="*/ 494 h 558"/>
                <a:gd name="T102" fmla="*/ 205 w 229"/>
                <a:gd name="T103" fmla="*/ 522 h 558"/>
                <a:gd name="T104" fmla="*/ 205 w 229"/>
                <a:gd name="T105" fmla="*/ 522 h 558"/>
                <a:gd name="T106" fmla="*/ 205 w 229"/>
                <a:gd name="T107" fmla="*/ 522 h 558"/>
                <a:gd name="T108" fmla="*/ 205 w 229"/>
                <a:gd name="T109" fmla="*/ 522 h 558"/>
                <a:gd name="T110" fmla="*/ 229 w 229"/>
                <a:gd name="T111" fmla="*/ 558 h 558"/>
                <a:gd name="T112" fmla="*/ 229 w 229"/>
                <a:gd name="T113" fmla="*/ 558 h 558"/>
                <a:gd name="T114" fmla="*/ 229 w 229"/>
                <a:gd name="T115" fmla="*/ 558 h 558"/>
                <a:gd name="T116" fmla="*/ 229 w 229"/>
                <a:gd name="T117" fmla="*/ 558 h 558"/>
                <a:gd name="T118" fmla="*/ 229 w 229"/>
                <a:gd name="T119" fmla="*/ 550 h 55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229"/>
                <a:gd name="T181" fmla="*/ 0 h 558"/>
                <a:gd name="T182" fmla="*/ 229 w 229"/>
                <a:gd name="T183" fmla="*/ 558 h 558"/>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229" h="558">
                  <a:moveTo>
                    <a:pt x="0" y="0"/>
                  </a:moveTo>
                  <a:lnTo>
                    <a:pt x="0" y="45"/>
                  </a:lnTo>
                  <a:lnTo>
                    <a:pt x="0" y="81"/>
                  </a:lnTo>
                  <a:lnTo>
                    <a:pt x="0" y="105"/>
                  </a:lnTo>
                  <a:lnTo>
                    <a:pt x="0" y="125"/>
                  </a:lnTo>
                  <a:lnTo>
                    <a:pt x="0" y="137"/>
                  </a:lnTo>
                  <a:lnTo>
                    <a:pt x="4" y="141"/>
                  </a:lnTo>
                  <a:lnTo>
                    <a:pt x="4" y="145"/>
                  </a:lnTo>
                  <a:lnTo>
                    <a:pt x="13" y="161"/>
                  </a:lnTo>
                  <a:lnTo>
                    <a:pt x="25" y="193"/>
                  </a:lnTo>
                  <a:lnTo>
                    <a:pt x="37" y="233"/>
                  </a:lnTo>
                  <a:lnTo>
                    <a:pt x="57" y="297"/>
                  </a:lnTo>
                  <a:lnTo>
                    <a:pt x="73" y="354"/>
                  </a:lnTo>
                  <a:lnTo>
                    <a:pt x="105" y="410"/>
                  </a:lnTo>
                  <a:lnTo>
                    <a:pt x="141" y="446"/>
                  </a:lnTo>
                  <a:lnTo>
                    <a:pt x="181" y="494"/>
                  </a:lnTo>
                  <a:lnTo>
                    <a:pt x="205" y="522"/>
                  </a:lnTo>
                  <a:lnTo>
                    <a:pt x="229" y="558"/>
                  </a:lnTo>
                  <a:lnTo>
                    <a:pt x="229" y="55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pPr eaLnBrk="0" fontAlgn="base" hangingPunct="0">
                <a:spcBef>
                  <a:spcPct val="0"/>
                </a:spcBef>
                <a:spcAft>
                  <a:spcPct val="0"/>
                </a:spcAft>
              </a:pPr>
              <a:endParaRPr lang="en-US">
                <a:solidFill>
                  <a:prstClr val="black"/>
                </a:solidFill>
              </a:endParaRPr>
            </a:p>
          </p:txBody>
        </p:sp>
        <p:sp>
          <p:nvSpPr>
            <p:cNvPr id="33945" name="Freeform 379"/>
            <p:cNvSpPr>
              <a:spLocks/>
            </p:cNvSpPr>
            <p:nvPr/>
          </p:nvSpPr>
          <p:spPr bwMode="auto">
            <a:xfrm>
              <a:off x="3033" y="2256"/>
              <a:ext cx="212" cy="546"/>
            </a:xfrm>
            <a:custGeom>
              <a:avLst/>
              <a:gdLst>
                <a:gd name="T0" fmla="*/ 0 w 212"/>
                <a:gd name="T1" fmla="*/ 0 h 546"/>
                <a:gd name="T2" fmla="*/ 0 w 212"/>
                <a:gd name="T3" fmla="*/ 44 h 546"/>
                <a:gd name="T4" fmla="*/ 0 w 212"/>
                <a:gd name="T5" fmla="*/ 81 h 546"/>
                <a:gd name="T6" fmla="*/ 0 w 212"/>
                <a:gd name="T7" fmla="*/ 105 h 546"/>
                <a:gd name="T8" fmla="*/ 0 w 212"/>
                <a:gd name="T9" fmla="*/ 125 h 546"/>
                <a:gd name="T10" fmla="*/ 0 w 212"/>
                <a:gd name="T11" fmla="*/ 133 h 546"/>
                <a:gd name="T12" fmla="*/ 0 w 212"/>
                <a:gd name="T13" fmla="*/ 141 h 546"/>
                <a:gd name="T14" fmla="*/ 4 w 212"/>
                <a:gd name="T15" fmla="*/ 145 h 546"/>
                <a:gd name="T16" fmla="*/ 4 w 212"/>
                <a:gd name="T17" fmla="*/ 145 h 546"/>
                <a:gd name="T18" fmla="*/ 4 w 212"/>
                <a:gd name="T19" fmla="*/ 145 h 546"/>
                <a:gd name="T20" fmla="*/ 12 w 212"/>
                <a:gd name="T21" fmla="*/ 161 h 546"/>
                <a:gd name="T22" fmla="*/ 12 w 212"/>
                <a:gd name="T23" fmla="*/ 161 h 546"/>
                <a:gd name="T24" fmla="*/ 24 w 212"/>
                <a:gd name="T25" fmla="*/ 189 h 546"/>
                <a:gd name="T26" fmla="*/ 24 w 212"/>
                <a:gd name="T27" fmla="*/ 189 h 546"/>
                <a:gd name="T28" fmla="*/ 32 w 212"/>
                <a:gd name="T29" fmla="*/ 233 h 546"/>
                <a:gd name="T30" fmla="*/ 32 w 212"/>
                <a:gd name="T31" fmla="*/ 233 h 546"/>
                <a:gd name="T32" fmla="*/ 52 w 212"/>
                <a:gd name="T33" fmla="*/ 293 h 546"/>
                <a:gd name="T34" fmla="*/ 52 w 212"/>
                <a:gd name="T35" fmla="*/ 293 h 546"/>
                <a:gd name="T36" fmla="*/ 68 w 212"/>
                <a:gd name="T37" fmla="*/ 349 h 546"/>
                <a:gd name="T38" fmla="*/ 68 w 212"/>
                <a:gd name="T39" fmla="*/ 349 h 546"/>
                <a:gd name="T40" fmla="*/ 96 w 212"/>
                <a:gd name="T41" fmla="*/ 406 h 546"/>
                <a:gd name="T42" fmla="*/ 96 w 212"/>
                <a:gd name="T43" fmla="*/ 406 h 546"/>
                <a:gd name="T44" fmla="*/ 128 w 212"/>
                <a:gd name="T45" fmla="*/ 442 h 546"/>
                <a:gd name="T46" fmla="*/ 128 w 212"/>
                <a:gd name="T47" fmla="*/ 442 h 546"/>
                <a:gd name="T48" fmla="*/ 164 w 212"/>
                <a:gd name="T49" fmla="*/ 486 h 546"/>
                <a:gd name="T50" fmla="*/ 164 w 212"/>
                <a:gd name="T51" fmla="*/ 486 h 546"/>
                <a:gd name="T52" fmla="*/ 192 w 212"/>
                <a:gd name="T53" fmla="*/ 514 h 546"/>
                <a:gd name="T54" fmla="*/ 192 w 212"/>
                <a:gd name="T55" fmla="*/ 514 h 546"/>
                <a:gd name="T56" fmla="*/ 212 w 212"/>
                <a:gd name="T57" fmla="*/ 546 h 546"/>
                <a:gd name="T58" fmla="*/ 212 w 212"/>
                <a:gd name="T59" fmla="*/ 546 h 546"/>
                <a:gd name="T60" fmla="*/ 212 w 212"/>
                <a:gd name="T61" fmla="*/ 542 h 546"/>
                <a:gd name="T62" fmla="*/ 0 w 212"/>
                <a:gd name="T63" fmla="*/ 0 h 54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12"/>
                <a:gd name="T97" fmla="*/ 0 h 546"/>
                <a:gd name="T98" fmla="*/ 212 w 212"/>
                <a:gd name="T99" fmla="*/ 546 h 54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12" h="546">
                  <a:moveTo>
                    <a:pt x="0" y="0"/>
                  </a:moveTo>
                  <a:lnTo>
                    <a:pt x="0" y="44"/>
                  </a:lnTo>
                  <a:lnTo>
                    <a:pt x="0" y="81"/>
                  </a:lnTo>
                  <a:lnTo>
                    <a:pt x="0" y="105"/>
                  </a:lnTo>
                  <a:lnTo>
                    <a:pt x="0" y="125"/>
                  </a:lnTo>
                  <a:lnTo>
                    <a:pt x="0" y="133"/>
                  </a:lnTo>
                  <a:lnTo>
                    <a:pt x="0" y="141"/>
                  </a:lnTo>
                  <a:lnTo>
                    <a:pt x="4" y="145"/>
                  </a:lnTo>
                  <a:lnTo>
                    <a:pt x="12" y="161"/>
                  </a:lnTo>
                  <a:lnTo>
                    <a:pt x="24" y="189"/>
                  </a:lnTo>
                  <a:lnTo>
                    <a:pt x="32" y="233"/>
                  </a:lnTo>
                  <a:lnTo>
                    <a:pt x="52" y="293"/>
                  </a:lnTo>
                  <a:lnTo>
                    <a:pt x="68" y="349"/>
                  </a:lnTo>
                  <a:lnTo>
                    <a:pt x="96" y="406"/>
                  </a:lnTo>
                  <a:lnTo>
                    <a:pt x="128" y="442"/>
                  </a:lnTo>
                  <a:lnTo>
                    <a:pt x="164" y="486"/>
                  </a:lnTo>
                  <a:lnTo>
                    <a:pt x="192" y="514"/>
                  </a:lnTo>
                  <a:lnTo>
                    <a:pt x="212" y="546"/>
                  </a:lnTo>
                  <a:lnTo>
                    <a:pt x="212" y="542"/>
                  </a:lnTo>
                  <a:lnTo>
                    <a:pt x="0" y="0"/>
                  </a:lnTo>
                  <a:close/>
                </a:path>
              </a:pathLst>
            </a:custGeom>
            <a:solidFill>
              <a:srgbClr val="E74F43"/>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eaLnBrk="0" fontAlgn="base" hangingPunct="0">
                <a:spcBef>
                  <a:spcPct val="0"/>
                </a:spcBef>
                <a:spcAft>
                  <a:spcPct val="0"/>
                </a:spcAft>
              </a:pPr>
              <a:endParaRPr lang="en-US">
                <a:solidFill>
                  <a:prstClr val="black"/>
                </a:solidFill>
              </a:endParaRPr>
            </a:p>
          </p:txBody>
        </p:sp>
        <p:sp>
          <p:nvSpPr>
            <p:cNvPr id="33946" name="Freeform 380"/>
            <p:cNvSpPr>
              <a:spLocks/>
            </p:cNvSpPr>
            <p:nvPr/>
          </p:nvSpPr>
          <p:spPr bwMode="auto">
            <a:xfrm>
              <a:off x="3033" y="2256"/>
              <a:ext cx="212" cy="546"/>
            </a:xfrm>
            <a:custGeom>
              <a:avLst/>
              <a:gdLst>
                <a:gd name="T0" fmla="*/ 0 w 212"/>
                <a:gd name="T1" fmla="*/ 0 h 546"/>
                <a:gd name="T2" fmla="*/ 0 w 212"/>
                <a:gd name="T3" fmla="*/ 44 h 546"/>
                <a:gd name="T4" fmla="*/ 0 w 212"/>
                <a:gd name="T5" fmla="*/ 44 h 546"/>
                <a:gd name="T6" fmla="*/ 0 w 212"/>
                <a:gd name="T7" fmla="*/ 81 h 546"/>
                <a:gd name="T8" fmla="*/ 0 w 212"/>
                <a:gd name="T9" fmla="*/ 81 h 546"/>
                <a:gd name="T10" fmla="*/ 0 w 212"/>
                <a:gd name="T11" fmla="*/ 105 h 546"/>
                <a:gd name="T12" fmla="*/ 0 w 212"/>
                <a:gd name="T13" fmla="*/ 105 h 546"/>
                <a:gd name="T14" fmla="*/ 0 w 212"/>
                <a:gd name="T15" fmla="*/ 125 h 546"/>
                <a:gd name="T16" fmla="*/ 0 w 212"/>
                <a:gd name="T17" fmla="*/ 125 h 546"/>
                <a:gd name="T18" fmla="*/ 0 w 212"/>
                <a:gd name="T19" fmla="*/ 133 h 546"/>
                <a:gd name="T20" fmla="*/ 0 w 212"/>
                <a:gd name="T21" fmla="*/ 133 h 546"/>
                <a:gd name="T22" fmla="*/ 0 w 212"/>
                <a:gd name="T23" fmla="*/ 141 h 546"/>
                <a:gd name="T24" fmla="*/ 0 w 212"/>
                <a:gd name="T25" fmla="*/ 141 h 546"/>
                <a:gd name="T26" fmla="*/ 4 w 212"/>
                <a:gd name="T27" fmla="*/ 145 h 546"/>
                <a:gd name="T28" fmla="*/ 4 w 212"/>
                <a:gd name="T29" fmla="*/ 145 h 546"/>
                <a:gd name="T30" fmla="*/ 4 w 212"/>
                <a:gd name="T31" fmla="*/ 145 h 546"/>
                <a:gd name="T32" fmla="*/ 4 w 212"/>
                <a:gd name="T33" fmla="*/ 145 h 546"/>
                <a:gd name="T34" fmla="*/ 4 w 212"/>
                <a:gd name="T35" fmla="*/ 145 h 546"/>
                <a:gd name="T36" fmla="*/ 4 w 212"/>
                <a:gd name="T37" fmla="*/ 145 h 546"/>
                <a:gd name="T38" fmla="*/ 12 w 212"/>
                <a:gd name="T39" fmla="*/ 161 h 546"/>
                <a:gd name="T40" fmla="*/ 12 w 212"/>
                <a:gd name="T41" fmla="*/ 161 h 546"/>
                <a:gd name="T42" fmla="*/ 12 w 212"/>
                <a:gd name="T43" fmla="*/ 161 h 546"/>
                <a:gd name="T44" fmla="*/ 12 w 212"/>
                <a:gd name="T45" fmla="*/ 161 h 546"/>
                <a:gd name="T46" fmla="*/ 24 w 212"/>
                <a:gd name="T47" fmla="*/ 189 h 546"/>
                <a:gd name="T48" fmla="*/ 24 w 212"/>
                <a:gd name="T49" fmla="*/ 189 h 546"/>
                <a:gd name="T50" fmla="*/ 24 w 212"/>
                <a:gd name="T51" fmla="*/ 189 h 546"/>
                <a:gd name="T52" fmla="*/ 24 w 212"/>
                <a:gd name="T53" fmla="*/ 189 h 546"/>
                <a:gd name="T54" fmla="*/ 32 w 212"/>
                <a:gd name="T55" fmla="*/ 233 h 546"/>
                <a:gd name="T56" fmla="*/ 32 w 212"/>
                <a:gd name="T57" fmla="*/ 233 h 546"/>
                <a:gd name="T58" fmla="*/ 32 w 212"/>
                <a:gd name="T59" fmla="*/ 233 h 546"/>
                <a:gd name="T60" fmla="*/ 32 w 212"/>
                <a:gd name="T61" fmla="*/ 233 h 546"/>
                <a:gd name="T62" fmla="*/ 52 w 212"/>
                <a:gd name="T63" fmla="*/ 293 h 546"/>
                <a:gd name="T64" fmla="*/ 52 w 212"/>
                <a:gd name="T65" fmla="*/ 293 h 546"/>
                <a:gd name="T66" fmla="*/ 52 w 212"/>
                <a:gd name="T67" fmla="*/ 293 h 546"/>
                <a:gd name="T68" fmla="*/ 52 w 212"/>
                <a:gd name="T69" fmla="*/ 293 h 546"/>
                <a:gd name="T70" fmla="*/ 68 w 212"/>
                <a:gd name="T71" fmla="*/ 349 h 546"/>
                <a:gd name="T72" fmla="*/ 68 w 212"/>
                <a:gd name="T73" fmla="*/ 349 h 546"/>
                <a:gd name="T74" fmla="*/ 68 w 212"/>
                <a:gd name="T75" fmla="*/ 349 h 546"/>
                <a:gd name="T76" fmla="*/ 68 w 212"/>
                <a:gd name="T77" fmla="*/ 349 h 546"/>
                <a:gd name="T78" fmla="*/ 96 w 212"/>
                <a:gd name="T79" fmla="*/ 406 h 546"/>
                <a:gd name="T80" fmla="*/ 96 w 212"/>
                <a:gd name="T81" fmla="*/ 406 h 546"/>
                <a:gd name="T82" fmla="*/ 96 w 212"/>
                <a:gd name="T83" fmla="*/ 406 h 546"/>
                <a:gd name="T84" fmla="*/ 96 w 212"/>
                <a:gd name="T85" fmla="*/ 406 h 546"/>
                <a:gd name="T86" fmla="*/ 128 w 212"/>
                <a:gd name="T87" fmla="*/ 442 h 546"/>
                <a:gd name="T88" fmla="*/ 128 w 212"/>
                <a:gd name="T89" fmla="*/ 442 h 546"/>
                <a:gd name="T90" fmla="*/ 128 w 212"/>
                <a:gd name="T91" fmla="*/ 442 h 546"/>
                <a:gd name="T92" fmla="*/ 128 w 212"/>
                <a:gd name="T93" fmla="*/ 442 h 546"/>
                <a:gd name="T94" fmla="*/ 164 w 212"/>
                <a:gd name="T95" fmla="*/ 486 h 546"/>
                <a:gd name="T96" fmla="*/ 164 w 212"/>
                <a:gd name="T97" fmla="*/ 486 h 546"/>
                <a:gd name="T98" fmla="*/ 164 w 212"/>
                <a:gd name="T99" fmla="*/ 486 h 546"/>
                <a:gd name="T100" fmla="*/ 164 w 212"/>
                <a:gd name="T101" fmla="*/ 486 h 546"/>
                <a:gd name="T102" fmla="*/ 192 w 212"/>
                <a:gd name="T103" fmla="*/ 514 h 546"/>
                <a:gd name="T104" fmla="*/ 192 w 212"/>
                <a:gd name="T105" fmla="*/ 514 h 546"/>
                <a:gd name="T106" fmla="*/ 192 w 212"/>
                <a:gd name="T107" fmla="*/ 514 h 546"/>
                <a:gd name="T108" fmla="*/ 192 w 212"/>
                <a:gd name="T109" fmla="*/ 514 h 546"/>
                <a:gd name="T110" fmla="*/ 212 w 212"/>
                <a:gd name="T111" fmla="*/ 546 h 546"/>
                <a:gd name="T112" fmla="*/ 212 w 212"/>
                <a:gd name="T113" fmla="*/ 546 h 546"/>
                <a:gd name="T114" fmla="*/ 212 w 212"/>
                <a:gd name="T115" fmla="*/ 546 h 546"/>
                <a:gd name="T116" fmla="*/ 212 w 212"/>
                <a:gd name="T117" fmla="*/ 546 h 546"/>
                <a:gd name="T118" fmla="*/ 212 w 212"/>
                <a:gd name="T119" fmla="*/ 542 h 54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212"/>
                <a:gd name="T181" fmla="*/ 0 h 546"/>
                <a:gd name="T182" fmla="*/ 212 w 212"/>
                <a:gd name="T183" fmla="*/ 546 h 54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212" h="546">
                  <a:moveTo>
                    <a:pt x="0" y="0"/>
                  </a:moveTo>
                  <a:lnTo>
                    <a:pt x="0" y="44"/>
                  </a:lnTo>
                  <a:lnTo>
                    <a:pt x="0" y="81"/>
                  </a:lnTo>
                  <a:lnTo>
                    <a:pt x="0" y="105"/>
                  </a:lnTo>
                  <a:lnTo>
                    <a:pt x="0" y="125"/>
                  </a:lnTo>
                  <a:lnTo>
                    <a:pt x="0" y="133"/>
                  </a:lnTo>
                  <a:lnTo>
                    <a:pt x="0" y="141"/>
                  </a:lnTo>
                  <a:lnTo>
                    <a:pt x="4" y="145"/>
                  </a:lnTo>
                  <a:lnTo>
                    <a:pt x="12" y="161"/>
                  </a:lnTo>
                  <a:lnTo>
                    <a:pt x="24" y="189"/>
                  </a:lnTo>
                  <a:lnTo>
                    <a:pt x="32" y="233"/>
                  </a:lnTo>
                  <a:lnTo>
                    <a:pt x="52" y="293"/>
                  </a:lnTo>
                  <a:lnTo>
                    <a:pt x="68" y="349"/>
                  </a:lnTo>
                  <a:lnTo>
                    <a:pt x="96" y="406"/>
                  </a:lnTo>
                  <a:lnTo>
                    <a:pt x="128" y="442"/>
                  </a:lnTo>
                  <a:lnTo>
                    <a:pt x="164" y="486"/>
                  </a:lnTo>
                  <a:lnTo>
                    <a:pt x="192" y="514"/>
                  </a:lnTo>
                  <a:lnTo>
                    <a:pt x="212" y="546"/>
                  </a:lnTo>
                  <a:lnTo>
                    <a:pt x="212" y="542"/>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pPr eaLnBrk="0" fontAlgn="base" hangingPunct="0">
                <a:spcBef>
                  <a:spcPct val="0"/>
                </a:spcBef>
                <a:spcAft>
                  <a:spcPct val="0"/>
                </a:spcAft>
              </a:pPr>
              <a:endParaRPr lang="en-US">
                <a:solidFill>
                  <a:prstClr val="black"/>
                </a:solidFill>
              </a:endParaRPr>
            </a:p>
          </p:txBody>
        </p:sp>
      </p:grpSp>
      <p:cxnSp>
        <p:nvCxnSpPr>
          <p:cNvPr id="33804" name="Straight Arrow Connector 425"/>
          <p:cNvCxnSpPr>
            <a:cxnSpLocks noChangeShapeType="1"/>
          </p:cNvCxnSpPr>
          <p:nvPr/>
        </p:nvCxnSpPr>
        <p:spPr bwMode="auto">
          <a:xfrm>
            <a:off x="2500313" y="6415088"/>
            <a:ext cx="3817937" cy="1587"/>
          </a:xfrm>
          <a:prstGeom prst="straightConnector1">
            <a:avLst/>
          </a:prstGeom>
          <a:noFill/>
          <a:ln w="57150">
            <a:solidFill>
              <a:srgbClr val="FFFF00"/>
            </a:solidFill>
            <a:round/>
            <a:headEnd/>
            <a:tailEnd type="arrow" w="med" len="med"/>
          </a:ln>
          <a:extLst>
            <a:ext uri="{909E8E84-426E-40DD-AFC4-6F175D3DCCD1}">
              <a14:hiddenFill xmlns:a14="http://schemas.microsoft.com/office/drawing/2010/main" xmlns="">
                <a:noFill/>
              </a14:hiddenFill>
            </a:ext>
          </a:extLst>
        </p:spPr>
      </p:cxnSp>
      <p:sp>
        <p:nvSpPr>
          <p:cNvPr id="432" name="Text Box 41"/>
          <p:cNvSpPr txBox="1">
            <a:spLocks noChangeArrowheads="1"/>
          </p:cNvSpPr>
          <p:nvPr/>
        </p:nvSpPr>
        <p:spPr bwMode="auto">
          <a:xfrm>
            <a:off x="6340475" y="5997575"/>
            <a:ext cx="1466850" cy="692150"/>
          </a:xfrm>
          <a:prstGeom prst="rect">
            <a:avLst/>
          </a:prstGeom>
          <a:solidFill>
            <a:srgbClr val="FF0000"/>
          </a:solidFill>
          <a:ln w="19050" cap="flat" cmpd="sng" algn="ctr">
            <a:solidFill>
              <a:schemeClr val="bg1"/>
            </a:solidFill>
            <a:prstDash val="solid"/>
            <a:miter lim="800000"/>
            <a:headEnd type="none" w="med" len="med"/>
            <a:tailEnd type="none" w="med" len="med"/>
          </a:ln>
        </p:spPr>
        <p:txBody>
          <a:bodyPr wrap="none" tIns="91440">
            <a:spAutoFit/>
          </a:bodyPr>
          <a:lstStyle/>
          <a:p>
            <a:pPr algn="ctr" eaLnBrk="0" hangingPunct="0">
              <a:lnSpc>
                <a:spcPct val="75000"/>
              </a:lnSpc>
              <a:defRPr/>
            </a:pPr>
            <a:r>
              <a:rPr lang="en-US" sz="2400" b="1" dirty="0">
                <a:solidFill>
                  <a:srgbClr val="FFFFFF"/>
                </a:solidFill>
                <a:effectLst>
                  <a:outerShdw blurRad="38100" dist="38100" dir="2700000" algn="tl">
                    <a:srgbClr val="000000">
                      <a:alpha val="43137"/>
                    </a:srgbClr>
                  </a:outerShdw>
                </a:effectLst>
                <a:latin typeface="Arial" charset="0"/>
                <a:ea typeface="ＭＳ Ｐゴシック" charset="-128"/>
                <a:cs typeface="ＭＳ Ｐゴシック" charset="-128"/>
              </a:rPr>
              <a:t>CV </a:t>
            </a:r>
          </a:p>
          <a:p>
            <a:pPr algn="ctr" eaLnBrk="0" hangingPunct="0">
              <a:lnSpc>
                <a:spcPct val="75000"/>
              </a:lnSpc>
              <a:defRPr/>
            </a:pPr>
            <a:r>
              <a:rPr lang="en-US" sz="2400" b="1" dirty="0">
                <a:solidFill>
                  <a:srgbClr val="FFFFFF"/>
                </a:solidFill>
                <a:effectLst>
                  <a:outerShdw blurRad="38100" dist="38100" dir="2700000" algn="tl">
                    <a:srgbClr val="000000">
                      <a:alpha val="43137"/>
                    </a:srgbClr>
                  </a:outerShdw>
                </a:effectLst>
                <a:latin typeface="Arial" charset="0"/>
                <a:ea typeface="ＭＳ Ｐゴシック" charset="-128"/>
                <a:cs typeface="ＭＳ Ｐゴシック" charset="-128"/>
              </a:rPr>
              <a:t>Collapse</a:t>
            </a:r>
          </a:p>
        </p:txBody>
      </p:sp>
      <p:pic>
        <p:nvPicPr>
          <p:cNvPr id="33806" name="Picture 439"/>
          <p:cNvPicPr>
            <a:picLocks noChangeAspect="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7889875" y="5770563"/>
            <a:ext cx="1025525" cy="1025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3807" name="Picture 17"/>
          <p:cNvPicPr>
            <a:picLocks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3824288" y="914400"/>
            <a:ext cx="1589087"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pic>
      <p:cxnSp>
        <p:nvCxnSpPr>
          <p:cNvPr id="33808" name="Straight Arrow Connector 449"/>
          <p:cNvCxnSpPr>
            <a:cxnSpLocks noChangeShapeType="1"/>
          </p:cNvCxnSpPr>
          <p:nvPr/>
        </p:nvCxnSpPr>
        <p:spPr bwMode="auto">
          <a:xfrm rot="10800000" flipV="1">
            <a:off x="3255963" y="587375"/>
            <a:ext cx="981075" cy="877888"/>
          </a:xfrm>
          <a:prstGeom prst="straightConnector1">
            <a:avLst/>
          </a:prstGeom>
          <a:noFill/>
          <a:ln w="57150">
            <a:solidFill>
              <a:srgbClr val="FFFF00"/>
            </a:solidFill>
            <a:round/>
            <a:headEnd/>
            <a:tailEnd type="arrow" w="med" len="med"/>
          </a:ln>
          <a:extLst>
            <a:ext uri="{909E8E84-426E-40DD-AFC4-6F175D3DCCD1}">
              <a14:hiddenFill xmlns:a14="http://schemas.microsoft.com/office/drawing/2010/main" xmlns="">
                <a:noFill/>
              </a14:hiddenFill>
            </a:ext>
          </a:extLst>
        </p:spPr>
      </p:cxnSp>
      <p:sp>
        <p:nvSpPr>
          <p:cNvPr id="30722" name="Rectangle 2"/>
          <p:cNvSpPr>
            <a:spLocks noGrp="1" noChangeArrowheads="1"/>
          </p:cNvSpPr>
          <p:nvPr>
            <p:ph type="title"/>
          </p:nvPr>
        </p:nvSpPr>
        <p:spPr>
          <a:xfrm>
            <a:off x="2987675" y="152400"/>
            <a:ext cx="3668713" cy="609600"/>
          </a:xfrm>
          <a:solidFill>
            <a:schemeClr val="accent2"/>
          </a:solidFill>
          <a:ln w="57150">
            <a:solidFill>
              <a:srgbClr val="CCFFFF"/>
            </a:solidFill>
          </a:ln>
        </p:spPr>
        <p:txBody>
          <a:bodyPr rtlCol="0">
            <a:normAutofit/>
          </a:bodyPr>
          <a:lstStyle/>
          <a:p>
            <a:pPr fontAlgn="auto">
              <a:spcAft>
                <a:spcPts val="0"/>
              </a:spcAft>
              <a:defRPr/>
            </a:pPr>
            <a:r>
              <a:rPr lang="en-US" sz="2800" dirty="0">
                <a:effectLst>
                  <a:outerShdw blurRad="38100" dist="38100" dir="2700000" algn="tl">
                    <a:srgbClr val="000000"/>
                  </a:outerShdw>
                </a:effectLst>
                <a:latin typeface="Arial" charset="0"/>
              </a:rPr>
              <a:t>Insulin</a:t>
            </a:r>
            <a:r>
              <a:rPr lang="en-US" sz="2800" dirty="0">
                <a:solidFill>
                  <a:schemeClr val="bg1"/>
                </a:solidFill>
                <a:effectLst>
                  <a:outerShdw blurRad="38100" dist="38100" dir="2700000" algn="tl">
                    <a:srgbClr val="000000"/>
                  </a:outerShdw>
                </a:effectLst>
                <a:latin typeface="Arial" charset="0"/>
              </a:rPr>
              <a:t> </a:t>
            </a:r>
            <a:r>
              <a:rPr lang="en-US" sz="2800" dirty="0">
                <a:effectLst>
                  <a:outerShdw blurRad="38100" dist="38100" dir="2700000" algn="tl">
                    <a:srgbClr val="000000"/>
                  </a:outerShdw>
                </a:effectLst>
                <a:latin typeface="Arial" charset="0"/>
              </a:rPr>
              <a:t>Deficiency</a:t>
            </a:r>
            <a:endParaRPr lang="en-US" sz="2800" dirty="0">
              <a:solidFill>
                <a:schemeClr val="bg1"/>
              </a:solidFill>
              <a:effectLst>
                <a:outerShdw blurRad="38100" dist="38100" dir="2700000" algn="tl">
                  <a:srgbClr val="000000"/>
                </a:outerShdw>
              </a:effectLst>
              <a:latin typeface="Arial" charset="0"/>
            </a:endParaRPr>
          </a:p>
        </p:txBody>
      </p:sp>
      <p:sp>
        <p:nvSpPr>
          <p:cNvPr id="30751" name="Text Box 31"/>
          <p:cNvSpPr txBox="1">
            <a:spLocks noChangeArrowheads="1"/>
          </p:cNvSpPr>
          <p:nvPr/>
        </p:nvSpPr>
        <p:spPr bwMode="auto">
          <a:xfrm>
            <a:off x="1219200" y="1528763"/>
            <a:ext cx="2374900" cy="461962"/>
          </a:xfrm>
          <a:prstGeom prst="rect">
            <a:avLst/>
          </a:prstGeom>
          <a:solidFill>
            <a:srgbClr val="7F7F7F"/>
          </a:solidFill>
          <a:ln w="19050" cap="flat" cmpd="sng" algn="ctr">
            <a:solidFill>
              <a:srgbClr val="FFFF00"/>
            </a:solidFill>
            <a:prstDash val="solid"/>
            <a:miter lim="800000"/>
            <a:headEnd type="none" w="med" len="med"/>
            <a:tailEnd type="none" w="med" len="med"/>
          </a:ln>
          <a:effectLst/>
        </p:spPr>
        <p:txBody>
          <a:bodyPr wrap="none">
            <a:spAutoFit/>
          </a:bodyPr>
          <a:lstStyle/>
          <a:p>
            <a:pPr eaLnBrk="0" hangingPunct="0">
              <a:defRPr/>
            </a:pPr>
            <a:r>
              <a:rPr lang="en-US" sz="2400" b="1" dirty="0">
                <a:solidFill>
                  <a:srgbClr val="FFFF00"/>
                </a:solidFill>
                <a:effectLst>
                  <a:outerShdw blurRad="38100" dist="38100" dir="2700000" algn="tl">
                    <a:srgbClr val="000000">
                      <a:alpha val="43137"/>
                    </a:srgbClr>
                  </a:outerShdw>
                </a:effectLst>
                <a:latin typeface="Arial" charset="0"/>
                <a:ea typeface="ＭＳ Ｐゴシック" charset="-128"/>
                <a:cs typeface="ＭＳ Ｐゴシック" charset="-128"/>
              </a:rPr>
              <a:t>Hyperglycemia</a:t>
            </a:r>
          </a:p>
        </p:txBody>
      </p:sp>
      <p:cxnSp>
        <p:nvCxnSpPr>
          <p:cNvPr id="33811" name="Straight Arrow Connector 74"/>
          <p:cNvCxnSpPr>
            <a:cxnSpLocks noChangeShapeType="1"/>
          </p:cNvCxnSpPr>
          <p:nvPr/>
        </p:nvCxnSpPr>
        <p:spPr bwMode="auto">
          <a:xfrm rot="5400000">
            <a:off x="693738" y="3244850"/>
            <a:ext cx="595312" cy="1588"/>
          </a:xfrm>
          <a:prstGeom prst="straightConnector1">
            <a:avLst/>
          </a:prstGeom>
          <a:noFill/>
          <a:ln w="57150">
            <a:solidFill>
              <a:srgbClr val="FFFF00"/>
            </a:solidFill>
            <a:round/>
            <a:headEnd type="arrow" w="med" len="med"/>
            <a:tailEnd type="arrow" w="med" len="med"/>
          </a:ln>
          <a:extLst>
            <a:ext uri="{909E8E84-426E-40DD-AFC4-6F175D3DCCD1}">
              <a14:hiddenFill xmlns:a14="http://schemas.microsoft.com/office/drawing/2010/main" xmlns="">
                <a:noFill/>
              </a14:hiddenFill>
            </a:ext>
          </a:extLst>
        </p:spPr>
      </p:cxnSp>
      <p:sp>
        <p:nvSpPr>
          <p:cNvPr id="36905" name="Text Box 40"/>
          <p:cNvSpPr txBox="1">
            <a:spLocks noChangeArrowheads="1"/>
          </p:cNvSpPr>
          <p:nvPr/>
        </p:nvSpPr>
        <p:spPr bwMode="auto">
          <a:xfrm>
            <a:off x="190500" y="2286000"/>
            <a:ext cx="1704975" cy="692150"/>
          </a:xfrm>
          <a:prstGeom prst="rect">
            <a:avLst/>
          </a:prstGeom>
          <a:solidFill>
            <a:srgbClr val="7F7F7F"/>
          </a:solidFill>
          <a:ln w="19050" cap="flat" cmpd="sng" algn="ctr">
            <a:solidFill>
              <a:srgbClr val="FFFF00"/>
            </a:solidFill>
            <a:prstDash val="solid"/>
            <a:miter lim="800000"/>
            <a:headEnd type="none" w="med" len="med"/>
            <a:tailEnd type="none" w="med" len="med"/>
          </a:ln>
        </p:spPr>
        <p:txBody>
          <a:bodyPr wrap="none" tIns="91440">
            <a:spAutoFit/>
          </a:bodyPr>
          <a:lstStyle/>
          <a:p>
            <a:pPr algn="ctr" eaLnBrk="0" hangingPunct="0">
              <a:lnSpc>
                <a:spcPct val="75000"/>
              </a:lnSpc>
              <a:defRPr/>
            </a:pPr>
            <a:r>
              <a:rPr lang="en-US" sz="2400" b="1" dirty="0">
                <a:solidFill>
                  <a:srgbClr val="FFFF00"/>
                </a:solidFill>
                <a:effectLst>
                  <a:outerShdw blurRad="38100" dist="38100" dir="2700000" algn="tl">
                    <a:srgbClr val="000000">
                      <a:alpha val="43137"/>
                    </a:srgbClr>
                  </a:outerShdw>
                </a:effectLst>
                <a:latin typeface="Arial" charset="0"/>
                <a:ea typeface="ＭＳ Ｐゴシック" charset="-128"/>
                <a:cs typeface="ＭＳ Ｐゴシック" charset="-128"/>
              </a:rPr>
              <a:t>Hyper-</a:t>
            </a:r>
          </a:p>
          <a:p>
            <a:pPr algn="ctr" eaLnBrk="0" hangingPunct="0">
              <a:lnSpc>
                <a:spcPct val="75000"/>
              </a:lnSpc>
              <a:defRPr/>
            </a:pPr>
            <a:r>
              <a:rPr lang="en-US" sz="2400" b="1" dirty="0">
                <a:solidFill>
                  <a:srgbClr val="FFFF00"/>
                </a:solidFill>
                <a:effectLst>
                  <a:outerShdw blurRad="38100" dist="38100" dir="2700000" algn="tl">
                    <a:srgbClr val="000000">
                      <a:alpha val="43137"/>
                    </a:srgbClr>
                  </a:outerShdw>
                </a:effectLst>
                <a:latin typeface="Arial" charset="0"/>
                <a:ea typeface="ＭＳ Ｐゴシック" charset="-128"/>
                <a:cs typeface="ＭＳ Ｐゴシック" charset="-128"/>
              </a:rPr>
              <a:t>osmolality</a:t>
            </a:r>
          </a:p>
        </p:txBody>
      </p:sp>
      <p:sp>
        <p:nvSpPr>
          <p:cNvPr id="254" name="Text Box 41"/>
          <p:cNvSpPr txBox="1">
            <a:spLocks noChangeArrowheads="1"/>
          </p:cNvSpPr>
          <p:nvPr/>
        </p:nvSpPr>
        <p:spPr bwMode="auto">
          <a:xfrm>
            <a:off x="546100" y="3546475"/>
            <a:ext cx="920750" cy="415925"/>
          </a:xfrm>
          <a:prstGeom prst="rect">
            <a:avLst/>
          </a:prstGeom>
          <a:solidFill>
            <a:srgbClr val="7F7F7F"/>
          </a:solidFill>
          <a:ln w="19050" cap="flat" cmpd="sng" algn="ctr">
            <a:solidFill>
              <a:srgbClr val="FFFF00"/>
            </a:solidFill>
            <a:prstDash val="solid"/>
            <a:miter lim="800000"/>
            <a:headEnd type="none" w="med" len="med"/>
            <a:tailEnd type="none" w="med" len="med"/>
          </a:ln>
        </p:spPr>
        <p:txBody>
          <a:bodyPr wrap="none" tIns="9144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eaLnBrk="0" fontAlgn="base" hangingPunct="0">
              <a:lnSpc>
                <a:spcPct val="75000"/>
              </a:lnSpc>
              <a:spcBef>
                <a:spcPct val="0"/>
              </a:spcBef>
              <a:spcAft>
                <a:spcPct val="0"/>
              </a:spcAft>
            </a:pPr>
            <a:r>
              <a:rPr lang="en-US" sz="2400">
                <a:solidFill>
                  <a:srgbClr val="FFFF00"/>
                </a:solidFill>
                <a:effectLst>
                  <a:outerShdw blurRad="38100" dist="38100" dir="2700000" algn="tl">
                    <a:srgbClr val="000000"/>
                  </a:outerShdw>
                </a:effectLst>
                <a:latin typeface="Arial" pitchFamily="34" charset="0"/>
                <a:ea typeface="MS PGothic" pitchFamily="34" charset="-128"/>
              </a:rPr>
              <a:t>Δ </a:t>
            </a:r>
            <a:r>
              <a:rPr lang="en-US" sz="2400" b="1">
                <a:solidFill>
                  <a:srgbClr val="FFFF00"/>
                </a:solidFill>
                <a:effectLst>
                  <a:outerShdw blurRad="38100" dist="38100" dir="2700000" algn="tl">
                    <a:srgbClr val="000000"/>
                  </a:outerShdw>
                </a:effectLst>
                <a:latin typeface="Arial" pitchFamily="34" charset="0"/>
                <a:ea typeface="MS PGothic" pitchFamily="34" charset="-128"/>
              </a:rPr>
              <a:t>MS</a:t>
            </a:r>
          </a:p>
        </p:txBody>
      </p:sp>
      <p:graphicFrame>
        <p:nvGraphicFramePr>
          <p:cNvPr id="33814" name="Object 2"/>
          <p:cNvGraphicFramePr>
            <a:graphicFrameLocks/>
          </p:cNvGraphicFramePr>
          <p:nvPr/>
        </p:nvGraphicFramePr>
        <p:xfrm>
          <a:off x="1066800" y="457200"/>
          <a:ext cx="1266825" cy="1231900"/>
        </p:xfrm>
        <a:graphic>
          <a:graphicData uri="http://schemas.openxmlformats.org/presentationml/2006/ole">
            <p:oleObj spid="_x0000_s1054" r:id="rId6" imgW="1562100" imgH="1478280" progId="">
              <p:embed/>
            </p:oleObj>
          </a:graphicData>
        </a:graphic>
      </p:graphicFrame>
      <p:sp>
        <p:nvSpPr>
          <p:cNvPr id="255" name="Text Box 25"/>
          <p:cNvSpPr txBox="1">
            <a:spLocks noChangeArrowheads="1"/>
          </p:cNvSpPr>
          <p:nvPr/>
        </p:nvSpPr>
        <p:spPr bwMode="auto">
          <a:xfrm>
            <a:off x="5676900" y="1428750"/>
            <a:ext cx="1676400" cy="457200"/>
          </a:xfrm>
          <a:prstGeom prst="rect">
            <a:avLst/>
          </a:prstGeom>
          <a:solidFill>
            <a:srgbClr val="777777"/>
          </a:solidFill>
          <a:ln w="19050" cap="flat" cmpd="sng" algn="ctr">
            <a:solidFill>
              <a:schemeClr val="accent1">
                <a:lumMod val="20000"/>
                <a:lumOff val="80000"/>
              </a:schemeClr>
            </a:solidFill>
            <a:prstDash val="solid"/>
            <a:miter lim="800000"/>
            <a:headEnd type="none" w="med" len="med"/>
            <a:tailEnd type="none" w="med" len="med"/>
          </a:ln>
        </p:spPr>
        <p:txBody>
          <a:bodyPr>
            <a:spAutoFit/>
          </a:bodyPr>
          <a:lstStyle/>
          <a:p>
            <a:pPr algn="ctr" eaLnBrk="0" hangingPunct="0">
              <a:defRPr/>
            </a:pPr>
            <a:r>
              <a:rPr lang="en-US" sz="2400" b="1" dirty="0">
                <a:solidFill>
                  <a:srgbClr val="CCFFFF"/>
                </a:solidFill>
                <a:effectLst>
                  <a:outerShdw blurRad="38100" dist="38100" dir="2700000" algn="tl">
                    <a:srgbClr val="000000">
                      <a:alpha val="43137"/>
                    </a:srgbClr>
                  </a:outerShdw>
                </a:effectLst>
                <a:latin typeface="Arial" charset="0"/>
                <a:ea typeface="ＭＳ Ｐゴシック" charset="-128"/>
                <a:cs typeface="ＭＳ Ｐゴシック" charset="-128"/>
                <a:sym typeface="Symbol" charset="2"/>
              </a:rPr>
              <a:t>Lipolysis</a:t>
            </a:r>
            <a:endParaRPr lang="en-US" sz="2400" b="1" dirty="0">
              <a:solidFill>
                <a:srgbClr val="CCFFFF"/>
              </a:solidFill>
              <a:effectLst>
                <a:outerShdw blurRad="38100" dist="38100" dir="2700000" algn="tl">
                  <a:srgbClr val="000000">
                    <a:alpha val="43137"/>
                  </a:srgbClr>
                </a:outerShdw>
              </a:effectLst>
              <a:latin typeface="Arial" charset="0"/>
              <a:ea typeface="ＭＳ Ｐゴシック" charset="-128"/>
              <a:cs typeface="ＭＳ Ｐゴシック" charset="-128"/>
            </a:endParaRPr>
          </a:p>
        </p:txBody>
      </p:sp>
      <p:cxnSp>
        <p:nvCxnSpPr>
          <p:cNvPr id="33816" name="Straight Arrow Connector 66"/>
          <p:cNvCxnSpPr>
            <a:cxnSpLocks noChangeShapeType="1"/>
          </p:cNvCxnSpPr>
          <p:nvPr/>
        </p:nvCxnSpPr>
        <p:spPr bwMode="auto">
          <a:xfrm rot="5400000">
            <a:off x="6175375" y="2182813"/>
            <a:ext cx="595313" cy="1587"/>
          </a:xfrm>
          <a:prstGeom prst="straightConnector1">
            <a:avLst/>
          </a:prstGeom>
          <a:noFill/>
          <a:ln w="57150">
            <a:solidFill>
              <a:srgbClr val="C2FFF0"/>
            </a:solidFill>
            <a:round/>
            <a:headEnd/>
            <a:tailEnd type="arrow" w="med" len="med"/>
          </a:ln>
          <a:extLst>
            <a:ext uri="{909E8E84-426E-40DD-AFC4-6F175D3DCCD1}">
              <a14:hiddenFill xmlns:a14="http://schemas.microsoft.com/office/drawing/2010/main" xmlns="">
                <a:noFill/>
              </a14:hiddenFill>
            </a:ext>
          </a:extLst>
        </p:spPr>
      </p:cxnSp>
      <p:cxnSp>
        <p:nvCxnSpPr>
          <p:cNvPr id="33817" name="Straight Arrow Connector 71"/>
          <p:cNvCxnSpPr>
            <a:cxnSpLocks noChangeShapeType="1"/>
          </p:cNvCxnSpPr>
          <p:nvPr/>
        </p:nvCxnSpPr>
        <p:spPr bwMode="auto">
          <a:xfrm rot="5400000">
            <a:off x="6176963" y="3282950"/>
            <a:ext cx="595312" cy="1588"/>
          </a:xfrm>
          <a:prstGeom prst="straightConnector1">
            <a:avLst/>
          </a:prstGeom>
          <a:noFill/>
          <a:ln w="57150">
            <a:solidFill>
              <a:srgbClr val="C2FFF0"/>
            </a:solidFill>
            <a:round/>
            <a:headEnd/>
            <a:tailEnd type="arrow" w="med" len="med"/>
          </a:ln>
          <a:extLst>
            <a:ext uri="{909E8E84-426E-40DD-AFC4-6F175D3DCCD1}">
              <a14:hiddenFill xmlns:a14="http://schemas.microsoft.com/office/drawing/2010/main" xmlns="">
                <a:noFill/>
              </a14:hiddenFill>
            </a:ext>
          </a:extLst>
        </p:spPr>
      </p:cxnSp>
      <p:cxnSp>
        <p:nvCxnSpPr>
          <p:cNvPr id="33818" name="Straight Arrow Connector 72"/>
          <p:cNvCxnSpPr>
            <a:cxnSpLocks noChangeShapeType="1"/>
          </p:cNvCxnSpPr>
          <p:nvPr/>
        </p:nvCxnSpPr>
        <p:spPr bwMode="auto">
          <a:xfrm rot="5400000">
            <a:off x="6178550" y="4297363"/>
            <a:ext cx="595313" cy="1587"/>
          </a:xfrm>
          <a:prstGeom prst="straightConnector1">
            <a:avLst/>
          </a:prstGeom>
          <a:noFill/>
          <a:ln w="57150">
            <a:solidFill>
              <a:srgbClr val="C2FFF0"/>
            </a:solidFill>
            <a:round/>
            <a:headEnd/>
            <a:tailEnd type="arrow" w="med" len="med"/>
          </a:ln>
          <a:extLst>
            <a:ext uri="{909E8E84-426E-40DD-AFC4-6F175D3DCCD1}">
              <a14:hiddenFill xmlns:a14="http://schemas.microsoft.com/office/drawing/2010/main" xmlns="">
                <a:noFill/>
              </a14:hiddenFill>
            </a:ext>
          </a:extLst>
        </p:spPr>
      </p:cxnSp>
      <p:sp>
        <p:nvSpPr>
          <p:cNvPr id="259" name="Text Box 22"/>
          <p:cNvSpPr txBox="1">
            <a:spLocks noChangeArrowheads="1"/>
          </p:cNvSpPr>
          <p:nvPr/>
        </p:nvSpPr>
        <p:spPr bwMode="auto">
          <a:xfrm>
            <a:off x="5911850" y="2595563"/>
            <a:ext cx="1123950" cy="461962"/>
          </a:xfrm>
          <a:prstGeom prst="rect">
            <a:avLst/>
          </a:prstGeom>
          <a:solidFill>
            <a:srgbClr val="777777"/>
          </a:solidFill>
          <a:ln w="19050" cap="flat" cmpd="sng" algn="ctr">
            <a:solidFill>
              <a:schemeClr val="accent1">
                <a:lumMod val="20000"/>
                <a:lumOff val="80000"/>
              </a:schemeClr>
            </a:solidFill>
            <a:prstDash val="solid"/>
            <a:miter lim="800000"/>
            <a:headEnd type="none" w="med" len="med"/>
            <a:tailEnd type="none" w="med" len="med"/>
          </a:ln>
        </p:spPr>
        <p:txBody>
          <a:bodyPr wrap="none">
            <a:spAutoFit/>
          </a:bodyPr>
          <a:lstStyle/>
          <a:p>
            <a:pPr eaLnBrk="0" hangingPunct="0">
              <a:defRPr/>
            </a:pPr>
            <a:r>
              <a:rPr lang="en-US" sz="2400" b="1" dirty="0">
                <a:solidFill>
                  <a:srgbClr val="CCFFFF"/>
                </a:solidFill>
                <a:effectLst>
                  <a:outerShdw blurRad="38100" dist="38100" dir="2700000" algn="tl">
                    <a:srgbClr val="000000">
                      <a:alpha val="43137"/>
                    </a:srgbClr>
                  </a:outerShdw>
                </a:effectLst>
                <a:latin typeface="Arial" charset="0"/>
                <a:ea typeface="ＭＳ Ｐゴシック" charset="-128"/>
                <a:cs typeface="ＭＳ Ｐゴシック" charset="-128"/>
                <a:sym typeface="Symbol" charset="2"/>
              </a:rPr>
              <a:t></a:t>
            </a:r>
            <a:r>
              <a:rPr lang="en-US" sz="2400" b="1" dirty="0">
                <a:solidFill>
                  <a:srgbClr val="CCFFFF"/>
                </a:solidFill>
                <a:effectLst>
                  <a:outerShdw blurRad="38100" dist="38100" dir="2700000" algn="tl">
                    <a:srgbClr val="000000">
                      <a:alpha val="43137"/>
                    </a:srgbClr>
                  </a:outerShdw>
                </a:effectLst>
                <a:latin typeface="Arial" charset="0"/>
                <a:ea typeface="ＭＳ Ｐゴシック" charset="-128"/>
                <a:cs typeface="ＭＳ Ｐゴシック" charset="-128"/>
              </a:rPr>
              <a:t>FFAs</a:t>
            </a:r>
          </a:p>
        </p:txBody>
      </p:sp>
      <p:sp>
        <p:nvSpPr>
          <p:cNvPr id="260" name="Text Box 33"/>
          <p:cNvSpPr txBox="1">
            <a:spLocks noChangeArrowheads="1"/>
          </p:cNvSpPr>
          <p:nvPr/>
        </p:nvSpPr>
        <p:spPr bwMode="auto">
          <a:xfrm>
            <a:off x="5676900" y="4595813"/>
            <a:ext cx="1906588" cy="415925"/>
          </a:xfrm>
          <a:prstGeom prst="rect">
            <a:avLst/>
          </a:prstGeom>
          <a:solidFill>
            <a:srgbClr val="777777"/>
          </a:solidFill>
          <a:ln w="19050" cap="flat" cmpd="sng" algn="ctr">
            <a:solidFill>
              <a:schemeClr val="accent1">
                <a:lumMod val="20000"/>
                <a:lumOff val="80000"/>
              </a:schemeClr>
            </a:solidFill>
            <a:prstDash val="solid"/>
            <a:miter lim="800000"/>
            <a:headEnd type="none" w="med" len="med"/>
            <a:tailEnd type="none" w="med" len="med"/>
          </a:ln>
          <a:effectLst/>
        </p:spPr>
        <p:txBody>
          <a:bodyPr tIns="91440">
            <a:spAutoFit/>
          </a:bodyPr>
          <a:lstStyle/>
          <a:p>
            <a:pPr algn="ctr" eaLnBrk="0" hangingPunct="0">
              <a:lnSpc>
                <a:spcPct val="75000"/>
              </a:lnSpc>
              <a:defRPr/>
            </a:pPr>
            <a:r>
              <a:rPr lang="en-US" sz="2400" b="1" dirty="0">
                <a:solidFill>
                  <a:srgbClr val="CCFFFF"/>
                </a:solidFill>
                <a:effectLst>
                  <a:outerShdw blurRad="38100" dist="38100" dir="2700000" algn="tl">
                    <a:srgbClr val="000000">
                      <a:alpha val="43137"/>
                    </a:srgbClr>
                  </a:outerShdw>
                </a:effectLst>
                <a:latin typeface="Arial" charset="0"/>
                <a:ea typeface="ＭＳ Ｐゴシック" charset="-128"/>
                <a:cs typeface="ＭＳ Ｐゴシック" charset="-128"/>
              </a:rPr>
              <a:t>Acidosis</a:t>
            </a:r>
          </a:p>
        </p:txBody>
      </p:sp>
      <p:sp>
        <p:nvSpPr>
          <p:cNvPr id="261" name="Text Box 35"/>
          <p:cNvSpPr txBox="1">
            <a:spLocks noChangeArrowheads="1"/>
          </p:cNvSpPr>
          <p:nvPr/>
        </p:nvSpPr>
        <p:spPr bwMode="auto">
          <a:xfrm>
            <a:off x="5705475" y="3581400"/>
            <a:ext cx="1533525" cy="461963"/>
          </a:xfrm>
          <a:prstGeom prst="rect">
            <a:avLst/>
          </a:prstGeom>
          <a:solidFill>
            <a:srgbClr val="777777"/>
          </a:solidFill>
          <a:ln w="19050" cap="flat" cmpd="sng" algn="ctr">
            <a:solidFill>
              <a:schemeClr val="accent1">
                <a:lumMod val="20000"/>
                <a:lumOff val="80000"/>
              </a:schemeClr>
            </a:solidFill>
            <a:prstDash val="solid"/>
            <a:miter lim="800000"/>
            <a:headEnd type="none" w="med" len="med"/>
            <a:tailEnd type="none" w="med" len="med"/>
          </a:ln>
        </p:spPr>
        <p:txBody>
          <a:bodyPr>
            <a:spAutoFit/>
          </a:bodyPr>
          <a:lstStyle/>
          <a:p>
            <a:pPr algn="ctr" eaLnBrk="0" hangingPunct="0">
              <a:defRPr/>
            </a:pPr>
            <a:r>
              <a:rPr lang="en-US" sz="2400" b="1" dirty="0">
                <a:solidFill>
                  <a:srgbClr val="CCFFFF"/>
                </a:solidFill>
                <a:effectLst>
                  <a:outerShdw blurRad="38100" dist="38100" dir="2700000" algn="tl">
                    <a:srgbClr val="000000">
                      <a:alpha val="43137"/>
                    </a:srgbClr>
                  </a:outerShdw>
                </a:effectLst>
                <a:latin typeface="Arial" charset="0"/>
                <a:ea typeface="ＭＳ Ｐゴシック" charset="-128"/>
                <a:cs typeface="ＭＳ Ｐゴシック" charset="-128"/>
                <a:sym typeface="Symbol" charset="2"/>
              </a:rPr>
              <a:t>Ketones</a:t>
            </a:r>
            <a:endParaRPr lang="en-US" sz="2400" b="1" dirty="0">
              <a:solidFill>
                <a:srgbClr val="CCFFFF"/>
              </a:solidFill>
              <a:effectLst>
                <a:outerShdw blurRad="38100" dist="38100" dir="2700000" algn="tl">
                  <a:srgbClr val="000000">
                    <a:alpha val="43137"/>
                  </a:srgbClr>
                </a:outerShdw>
              </a:effectLst>
              <a:latin typeface="Arial" charset="0"/>
              <a:ea typeface="ＭＳ Ｐゴシック" charset="-128"/>
              <a:cs typeface="ＭＳ Ｐゴシック" charset="-128"/>
            </a:endParaRPr>
          </a:p>
        </p:txBody>
      </p:sp>
      <p:grpSp>
        <p:nvGrpSpPr>
          <p:cNvPr id="33822" name="Group 39"/>
          <p:cNvGrpSpPr>
            <a:grpSpLocks/>
          </p:cNvGrpSpPr>
          <p:nvPr/>
        </p:nvGrpSpPr>
        <p:grpSpPr bwMode="auto">
          <a:xfrm>
            <a:off x="7543800" y="1373188"/>
            <a:ext cx="990600" cy="720725"/>
            <a:chOff x="4176" y="1850"/>
            <a:chExt cx="860" cy="620"/>
          </a:xfrm>
        </p:grpSpPr>
        <p:sp>
          <p:nvSpPr>
            <p:cNvPr id="33832" name="Oval 40"/>
            <p:cNvSpPr>
              <a:spLocks noChangeArrowheads="1"/>
            </p:cNvSpPr>
            <p:nvPr/>
          </p:nvSpPr>
          <p:spPr bwMode="auto">
            <a:xfrm>
              <a:off x="4315" y="1872"/>
              <a:ext cx="107" cy="86"/>
            </a:xfrm>
            <a:prstGeom prst="ellipse">
              <a:avLst/>
            </a:prstGeom>
            <a:solidFill>
              <a:srgbClr val="FFFF99"/>
            </a:solidFill>
            <a:ln w="12700">
              <a:solidFill>
                <a:schemeClr val="tx1"/>
              </a:solidFill>
              <a:round/>
              <a:headEnd/>
              <a:tailEnd/>
            </a:ln>
          </p:spPr>
          <p:txBody>
            <a:bodyPr wrap="none" anchor="ctr"/>
            <a:lstStyle/>
            <a:p>
              <a:pPr defTabSz="457200" fontAlgn="base">
                <a:spcBef>
                  <a:spcPct val="0"/>
                </a:spcBef>
                <a:spcAft>
                  <a:spcPct val="0"/>
                </a:spcAft>
              </a:pPr>
              <a:endParaRPr lang="fa-IR">
                <a:solidFill>
                  <a:srgbClr val="000000"/>
                </a:solidFill>
                <a:ea typeface="MS PGothic" pitchFamily="34" charset="-128"/>
              </a:endParaRPr>
            </a:p>
          </p:txBody>
        </p:sp>
        <p:sp>
          <p:nvSpPr>
            <p:cNvPr id="33833" name="Oval 41"/>
            <p:cNvSpPr>
              <a:spLocks noChangeArrowheads="1"/>
            </p:cNvSpPr>
            <p:nvPr/>
          </p:nvSpPr>
          <p:spPr bwMode="auto">
            <a:xfrm>
              <a:off x="4371" y="1917"/>
              <a:ext cx="107" cy="85"/>
            </a:xfrm>
            <a:prstGeom prst="ellipse">
              <a:avLst/>
            </a:prstGeom>
            <a:solidFill>
              <a:srgbClr val="FFFF99"/>
            </a:solidFill>
            <a:ln w="12700">
              <a:solidFill>
                <a:schemeClr val="tx1"/>
              </a:solidFill>
              <a:round/>
              <a:headEnd/>
              <a:tailEnd/>
            </a:ln>
          </p:spPr>
          <p:txBody>
            <a:bodyPr wrap="none" anchor="ctr"/>
            <a:lstStyle/>
            <a:p>
              <a:pPr defTabSz="457200" fontAlgn="base">
                <a:spcBef>
                  <a:spcPct val="0"/>
                </a:spcBef>
                <a:spcAft>
                  <a:spcPct val="0"/>
                </a:spcAft>
              </a:pPr>
              <a:endParaRPr lang="fa-IR">
                <a:solidFill>
                  <a:srgbClr val="000000"/>
                </a:solidFill>
                <a:ea typeface="MS PGothic" pitchFamily="34" charset="-128"/>
              </a:endParaRPr>
            </a:p>
          </p:txBody>
        </p:sp>
        <p:sp>
          <p:nvSpPr>
            <p:cNvPr id="33834" name="Oval 42"/>
            <p:cNvSpPr>
              <a:spLocks noChangeArrowheads="1"/>
            </p:cNvSpPr>
            <p:nvPr/>
          </p:nvSpPr>
          <p:spPr bwMode="auto">
            <a:xfrm>
              <a:off x="4427" y="1961"/>
              <a:ext cx="107" cy="86"/>
            </a:xfrm>
            <a:prstGeom prst="ellipse">
              <a:avLst/>
            </a:prstGeom>
            <a:solidFill>
              <a:srgbClr val="FFFF99"/>
            </a:solidFill>
            <a:ln w="12700">
              <a:solidFill>
                <a:schemeClr val="tx1"/>
              </a:solidFill>
              <a:round/>
              <a:headEnd/>
              <a:tailEnd/>
            </a:ln>
          </p:spPr>
          <p:txBody>
            <a:bodyPr wrap="none" anchor="ctr"/>
            <a:lstStyle/>
            <a:p>
              <a:pPr defTabSz="457200" fontAlgn="base">
                <a:spcBef>
                  <a:spcPct val="0"/>
                </a:spcBef>
                <a:spcAft>
                  <a:spcPct val="0"/>
                </a:spcAft>
              </a:pPr>
              <a:endParaRPr lang="fa-IR">
                <a:solidFill>
                  <a:srgbClr val="000000"/>
                </a:solidFill>
                <a:ea typeface="MS PGothic" pitchFamily="34" charset="-128"/>
              </a:endParaRPr>
            </a:p>
          </p:txBody>
        </p:sp>
        <p:sp>
          <p:nvSpPr>
            <p:cNvPr id="33835" name="Oval 43"/>
            <p:cNvSpPr>
              <a:spLocks noChangeArrowheads="1"/>
            </p:cNvSpPr>
            <p:nvPr/>
          </p:nvSpPr>
          <p:spPr bwMode="auto">
            <a:xfrm>
              <a:off x="4483" y="2006"/>
              <a:ext cx="107" cy="85"/>
            </a:xfrm>
            <a:prstGeom prst="ellipse">
              <a:avLst/>
            </a:prstGeom>
            <a:solidFill>
              <a:srgbClr val="FFFF99"/>
            </a:solidFill>
            <a:ln w="12700">
              <a:solidFill>
                <a:schemeClr val="tx1"/>
              </a:solidFill>
              <a:round/>
              <a:headEnd/>
              <a:tailEnd/>
            </a:ln>
          </p:spPr>
          <p:txBody>
            <a:bodyPr wrap="none" anchor="ctr"/>
            <a:lstStyle/>
            <a:p>
              <a:pPr defTabSz="457200" fontAlgn="base">
                <a:spcBef>
                  <a:spcPct val="0"/>
                </a:spcBef>
                <a:spcAft>
                  <a:spcPct val="0"/>
                </a:spcAft>
              </a:pPr>
              <a:endParaRPr lang="fa-IR">
                <a:solidFill>
                  <a:srgbClr val="000000"/>
                </a:solidFill>
                <a:ea typeface="MS PGothic" pitchFamily="34" charset="-128"/>
              </a:endParaRPr>
            </a:p>
          </p:txBody>
        </p:sp>
        <p:sp>
          <p:nvSpPr>
            <p:cNvPr id="33836" name="Oval 44"/>
            <p:cNvSpPr>
              <a:spLocks noChangeArrowheads="1"/>
            </p:cNvSpPr>
            <p:nvPr/>
          </p:nvSpPr>
          <p:spPr bwMode="auto">
            <a:xfrm>
              <a:off x="4539" y="2050"/>
              <a:ext cx="107" cy="86"/>
            </a:xfrm>
            <a:prstGeom prst="ellipse">
              <a:avLst/>
            </a:prstGeom>
            <a:solidFill>
              <a:srgbClr val="FFFF99"/>
            </a:solidFill>
            <a:ln w="12700">
              <a:solidFill>
                <a:schemeClr val="tx1"/>
              </a:solidFill>
              <a:round/>
              <a:headEnd/>
              <a:tailEnd/>
            </a:ln>
          </p:spPr>
          <p:txBody>
            <a:bodyPr wrap="none" anchor="ctr"/>
            <a:lstStyle/>
            <a:p>
              <a:pPr defTabSz="457200" fontAlgn="base">
                <a:spcBef>
                  <a:spcPct val="0"/>
                </a:spcBef>
                <a:spcAft>
                  <a:spcPct val="0"/>
                </a:spcAft>
              </a:pPr>
              <a:endParaRPr lang="fa-IR">
                <a:solidFill>
                  <a:srgbClr val="000000"/>
                </a:solidFill>
                <a:ea typeface="MS PGothic" pitchFamily="34" charset="-128"/>
              </a:endParaRPr>
            </a:p>
          </p:txBody>
        </p:sp>
        <p:sp>
          <p:nvSpPr>
            <p:cNvPr id="33837" name="Oval 45"/>
            <p:cNvSpPr>
              <a:spLocks noChangeArrowheads="1"/>
            </p:cNvSpPr>
            <p:nvPr/>
          </p:nvSpPr>
          <p:spPr bwMode="auto">
            <a:xfrm>
              <a:off x="4594" y="2095"/>
              <a:ext cx="107" cy="85"/>
            </a:xfrm>
            <a:prstGeom prst="ellipse">
              <a:avLst/>
            </a:prstGeom>
            <a:solidFill>
              <a:srgbClr val="FFFF99"/>
            </a:solidFill>
            <a:ln w="12700">
              <a:solidFill>
                <a:schemeClr val="tx1"/>
              </a:solidFill>
              <a:round/>
              <a:headEnd/>
              <a:tailEnd/>
            </a:ln>
          </p:spPr>
          <p:txBody>
            <a:bodyPr wrap="none" anchor="ctr"/>
            <a:lstStyle/>
            <a:p>
              <a:pPr defTabSz="457200" fontAlgn="base">
                <a:spcBef>
                  <a:spcPct val="0"/>
                </a:spcBef>
                <a:spcAft>
                  <a:spcPct val="0"/>
                </a:spcAft>
              </a:pPr>
              <a:endParaRPr lang="fa-IR">
                <a:solidFill>
                  <a:srgbClr val="000000"/>
                </a:solidFill>
                <a:ea typeface="MS PGothic" pitchFamily="34" charset="-128"/>
              </a:endParaRPr>
            </a:p>
          </p:txBody>
        </p:sp>
        <p:sp>
          <p:nvSpPr>
            <p:cNvPr id="33838" name="Oval 46"/>
            <p:cNvSpPr>
              <a:spLocks noChangeArrowheads="1"/>
            </p:cNvSpPr>
            <p:nvPr/>
          </p:nvSpPr>
          <p:spPr bwMode="auto">
            <a:xfrm>
              <a:off x="4650" y="2140"/>
              <a:ext cx="107" cy="85"/>
            </a:xfrm>
            <a:prstGeom prst="ellipse">
              <a:avLst/>
            </a:prstGeom>
            <a:solidFill>
              <a:srgbClr val="FFFF99"/>
            </a:solidFill>
            <a:ln w="12700">
              <a:solidFill>
                <a:schemeClr val="tx1"/>
              </a:solidFill>
              <a:round/>
              <a:headEnd/>
              <a:tailEnd/>
            </a:ln>
          </p:spPr>
          <p:txBody>
            <a:bodyPr wrap="none" anchor="ctr"/>
            <a:lstStyle/>
            <a:p>
              <a:pPr defTabSz="457200" fontAlgn="base">
                <a:spcBef>
                  <a:spcPct val="0"/>
                </a:spcBef>
                <a:spcAft>
                  <a:spcPct val="0"/>
                </a:spcAft>
              </a:pPr>
              <a:endParaRPr lang="fa-IR">
                <a:solidFill>
                  <a:srgbClr val="000000"/>
                </a:solidFill>
                <a:ea typeface="MS PGothic" pitchFamily="34" charset="-128"/>
              </a:endParaRPr>
            </a:p>
          </p:txBody>
        </p:sp>
        <p:sp>
          <p:nvSpPr>
            <p:cNvPr id="33839" name="Oval 47"/>
            <p:cNvSpPr>
              <a:spLocks noChangeArrowheads="1"/>
            </p:cNvSpPr>
            <p:nvPr/>
          </p:nvSpPr>
          <p:spPr bwMode="auto">
            <a:xfrm>
              <a:off x="4706" y="2184"/>
              <a:ext cx="107" cy="86"/>
            </a:xfrm>
            <a:prstGeom prst="ellipse">
              <a:avLst/>
            </a:prstGeom>
            <a:solidFill>
              <a:srgbClr val="FFFF99"/>
            </a:solidFill>
            <a:ln w="12700">
              <a:solidFill>
                <a:schemeClr val="tx1"/>
              </a:solidFill>
              <a:round/>
              <a:headEnd/>
              <a:tailEnd/>
            </a:ln>
          </p:spPr>
          <p:txBody>
            <a:bodyPr wrap="none" anchor="ctr"/>
            <a:lstStyle/>
            <a:p>
              <a:pPr defTabSz="457200" fontAlgn="base">
                <a:spcBef>
                  <a:spcPct val="0"/>
                </a:spcBef>
                <a:spcAft>
                  <a:spcPct val="0"/>
                </a:spcAft>
              </a:pPr>
              <a:endParaRPr lang="fa-IR">
                <a:solidFill>
                  <a:srgbClr val="000000"/>
                </a:solidFill>
                <a:ea typeface="MS PGothic" pitchFamily="34" charset="-128"/>
              </a:endParaRPr>
            </a:p>
          </p:txBody>
        </p:sp>
        <p:sp>
          <p:nvSpPr>
            <p:cNvPr id="33840" name="Oval 48"/>
            <p:cNvSpPr>
              <a:spLocks noChangeArrowheads="1"/>
            </p:cNvSpPr>
            <p:nvPr/>
          </p:nvSpPr>
          <p:spPr bwMode="auto">
            <a:xfrm>
              <a:off x="4762" y="2229"/>
              <a:ext cx="107" cy="85"/>
            </a:xfrm>
            <a:prstGeom prst="ellipse">
              <a:avLst/>
            </a:prstGeom>
            <a:solidFill>
              <a:srgbClr val="FFFF99"/>
            </a:solidFill>
            <a:ln w="12700">
              <a:solidFill>
                <a:schemeClr val="tx1"/>
              </a:solidFill>
              <a:round/>
              <a:headEnd/>
              <a:tailEnd/>
            </a:ln>
          </p:spPr>
          <p:txBody>
            <a:bodyPr wrap="none" anchor="ctr"/>
            <a:lstStyle/>
            <a:p>
              <a:pPr defTabSz="457200" fontAlgn="base">
                <a:spcBef>
                  <a:spcPct val="0"/>
                </a:spcBef>
                <a:spcAft>
                  <a:spcPct val="0"/>
                </a:spcAft>
              </a:pPr>
              <a:endParaRPr lang="fa-IR">
                <a:solidFill>
                  <a:srgbClr val="000000"/>
                </a:solidFill>
                <a:ea typeface="MS PGothic" pitchFamily="34" charset="-128"/>
              </a:endParaRPr>
            </a:p>
          </p:txBody>
        </p:sp>
        <p:sp>
          <p:nvSpPr>
            <p:cNvPr id="33841" name="Oval 49"/>
            <p:cNvSpPr>
              <a:spLocks noChangeArrowheads="1"/>
            </p:cNvSpPr>
            <p:nvPr/>
          </p:nvSpPr>
          <p:spPr bwMode="auto">
            <a:xfrm>
              <a:off x="4288" y="1939"/>
              <a:ext cx="106" cy="85"/>
            </a:xfrm>
            <a:prstGeom prst="ellipse">
              <a:avLst/>
            </a:prstGeom>
            <a:solidFill>
              <a:srgbClr val="FFFF99"/>
            </a:solidFill>
            <a:ln w="12700">
              <a:solidFill>
                <a:schemeClr val="tx1"/>
              </a:solidFill>
              <a:round/>
              <a:headEnd/>
              <a:tailEnd/>
            </a:ln>
          </p:spPr>
          <p:txBody>
            <a:bodyPr wrap="none" anchor="ctr"/>
            <a:lstStyle/>
            <a:p>
              <a:pPr defTabSz="457200" fontAlgn="base">
                <a:spcBef>
                  <a:spcPct val="0"/>
                </a:spcBef>
                <a:spcAft>
                  <a:spcPct val="0"/>
                </a:spcAft>
              </a:pPr>
              <a:endParaRPr lang="fa-IR">
                <a:solidFill>
                  <a:srgbClr val="000000"/>
                </a:solidFill>
                <a:ea typeface="MS PGothic" pitchFamily="34" charset="-128"/>
              </a:endParaRPr>
            </a:p>
          </p:txBody>
        </p:sp>
        <p:sp>
          <p:nvSpPr>
            <p:cNvPr id="33842" name="Oval 50"/>
            <p:cNvSpPr>
              <a:spLocks noChangeArrowheads="1"/>
            </p:cNvSpPr>
            <p:nvPr/>
          </p:nvSpPr>
          <p:spPr bwMode="auto">
            <a:xfrm>
              <a:off x="4343" y="1984"/>
              <a:ext cx="107" cy="85"/>
            </a:xfrm>
            <a:prstGeom prst="ellipse">
              <a:avLst/>
            </a:prstGeom>
            <a:solidFill>
              <a:srgbClr val="FFFF99"/>
            </a:solidFill>
            <a:ln w="12700">
              <a:solidFill>
                <a:schemeClr val="tx1"/>
              </a:solidFill>
              <a:round/>
              <a:headEnd/>
              <a:tailEnd/>
            </a:ln>
          </p:spPr>
          <p:txBody>
            <a:bodyPr wrap="none" anchor="ctr"/>
            <a:lstStyle/>
            <a:p>
              <a:pPr defTabSz="457200" fontAlgn="base">
                <a:spcBef>
                  <a:spcPct val="0"/>
                </a:spcBef>
                <a:spcAft>
                  <a:spcPct val="0"/>
                </a:spcAft>
              </a:pPr>
              <a:endParaRPr lang="fa-IR">
                <a:solidFill>
                  <a:srgbClr val="000000"/>
                </a:solidFill>
                <a:ea typeface="MS PGothic" pitchFamily="34" charset="-128"/>
              </a:endParaRPr>
            </a:p>
          </p:txBody>
        </p:sp>
        <p:sp>
          <p:nvSpPr>
            <p:cNvPr id="33843" name="Oval 51"/>
            <p:cNvSpPr>
              <a:spLocks noChangeArrowheads="1"/>
            </p:cNvSpPr>
            <p:nvPr/>
          </p:nvSpPr>
          <p:spPr bwMode="auto">
            <a:xfrm>
              <a:off x="4399" y="2028"/>
              <a:ext cx="107" cy="86"/>
            </a:xfrm>
            <a:prstGeom prst="ellipse">
              <a:avLst/>
            </a:prstGeom>
            <a:solidFill>
              <a:srgbClr val="FFFF99"/>
            </a:solidFill>
            <a:ln w="12700">
              <a:solidFill>
                <a:schemeClr val="tx1"/>
              </a:solidFill>
              <a:round/>
              <a:headEnd/>
              <a:tailEnd/>
            </a:ln>
          </p:spPr>
          <p:txBody>
            <a:bodyPr wrap="none" anchor="ctr"/>
            <a:lstStyle/>
            <a:p>
              <a:pPr defTabSz="457200" fontAlgn="base">
                <a:spcBef>
                  <a:spcPct val="0"/>
                </a:spcBef>
                <a:spcAft>
                  <a:spcPct val="0"/>
                </a:spcAft>
              </a:pPr>
              <a:endParaRPr lang="fa-IR">
                <a:solidFill>
                  <a:srgbClr val="000000"/>
                </a:solidFill>
                <a:ea typeface="MS PGothic" pitchFamily="34" charset="-128"/>
              </a:endParaRPr>
            </a:p>
          </p:txBody>
        </p:sp>
        <p:sp>
          <p:nvSpPr>
            <p:cNvPr id="33844" name="Oval 52"/>
            <p:cNvSpPr>
              <a:spLocks noChangeArrowheads="1"/>
            </p:cNvSpPr>
            <p:nvPr/>
          </p:nvSpPr>
          <p:spPr bwMode="auto">
            <a:xfrm>
              <a:off x="4455" y="2073"/>
              <a:ext cx="107" cy="85"/>
            </a:xfrm>
            <a:prstGeom prst="ellipse">
              <a:avLst/>
            </a:prstGeom>
            <a:solidFill>
              <a:srgbClr val="FFFF99"/>
            </a:solidFill>
            <a:ln w="12700">
              <a:solidFill>
                <a:schemeClr val="tx1"/>
              </a:solidFill>
              <a:round/>
              <a:headEnd/>
              <a:tailEnd/>
            </a:ln>
          </p:spPr>
          <p:txBody>
            <a:bodyPr wrap="none" anchor="ctr"/>
            <a:lstStyle/>
            <a:p>
              <a:pPr defTabSz="457200" fontAlgn="base">
                <a:spcBef>
                  <a:spcPct val="0"/>
                </a:spcBef>
                <a:spcAft>
                  <a:spcPct val="0"/>
                </a:spcAft>
              </a:pPr>
              <a:endParaRPr lang="fa-IR">
                <a:solidFill>
                  <a:srgbClr val="000000"/>
                </a:solidFill>
                <a:ea typeface="MS PGothic" pitchFamily="34" charset="-128"/>
              </a:endParaRPr>
            </a:p>
          </p:txBody>
        </p:sp>
        <p:sp>
          <p:nvSpPr>
            <p:cNvPr id="33845" name="Oval 53"/>
            <p:cNvSpPr>
              <a:spLocks noChangeArrowheads="1"/>
            </p:cNvSpPr>
            <p:nvPr/>
          </p:nvSpPr>
          <p:spPr bwMode="auto">
            <a:xfrm>
              <a:off x="4511" y="2117"/>
              <a:ext cx="107" cy="86"/>
            </a:xfrm>
            <a:prstGeom prst="ellipse">
              <a:avLst/>
            </a:prstGeom>
            <a:solidFill>
              <a:srgbClr val="FFFF99"/>
            </a:solidFill>
            <a:ln w="12700">
              <a:solidFill>
                <a:schemeClr val="tx1"/>
              </a:solidFill>
              <a:round/>
              <a:headEnd/>
              <a:tailEnd/>
            </a:ln>
          </p:spPr>
          <p:txBody>
            <a:bodyPr wrap="none" anchor="ctr"/>
            <a:lstStyle/>
            <a:p>
              <a:pPr defTabSz="457200" fontAlgn="base">
                <a:spcBef>
                  <a:spcPct val="0"/>
                </a:spcBef>
                <a:spcAft>
                  <a:spcPct val="0"/>
                </a:spcAft>
              </a:pPr>
              <a:endParaRPr lang="fa-IR">
                <a:solidFill>
                  <a:srgbClr val="000000"/>
                </a:solidFill>
                <a:ea typeface="MS PGothic" pitchFamily="34" charset="-128"/>
              </a:endParaRPr>
            </a:p>
          </p:txBody>
        </p:sp>
        <p:sp>
          <p:nvSpPr>
            <p:cNvPr id="33846" name="Oval 54"/>
            <p:cNvSpPr>
              <a:spLocks noChangeArrowheads="1"/>
            </p:cNvSpPr>
            <p:nvPr/>
          </p:nvSpPr>
          <p:spPr bwMode="auto">
            <a:xfrm>
              <a:off x="4566" y="2162"/>
              <a:ext cx="107" cy="85"/>
            </a:xfrm>
            <a:prstGeom prst="ellipse">
              <a:avLst/>
            </a:prstGeom>
            <a:solidFill>
              <a:srgbClr val="FFFF99"/>
            </a:solidFill>
            <a:ln w="12700">
              <a:solidFill>
                <a:schemeClr val="tx1"/>
              </a:solidFill>
              <a:round/>
              <a:headEnd/>
              <a:tailEnd/>
            </a:ln>
          </p:spPr>
          <p:txBody>
            <a:bodyPr wrap="none" anchor="ctr"/>
            <a:lstStyle/>
            <a:p>
              <a:pPr defTabSz="457200" fontAlgn="base">
                <a:spcBef>
                  <a:spcPct val="0"/>
                </a:spcBef>
                <a:spcAft>
                  <a:spcPct val="0"/>
                </a:spcAft>
              </a:pPr>
              <a:endParaRPr lang="fa-IR">
                <a:solidFill>
                  <a:srgbClr val="000000"/>
                </a:solidFill>
                <a:ea typeface="MS PGothic" pitchFamily="34" charset="-128"/>
              </a:endParaRPr>
            </a:p>
          </p:txBody>
        </p:sp>
        <p:sp>
          <p:nvSpPr>
            <p:cNvPr id="33847" name="Oval 55"/>
            <p:cNvSpPr>
              <a:spLocks noChangeArrowheads="1"/>
            </p:cNvSpPr>
            <p:nvPr/>
          </p:nvSpPr>
          <p:spPr bwMode="auto">
            <a:xfrm>
              <a:off x="4622" y="2206"/>
              <a:ext cx="107" cy="86"/>
            </a:xfrm>
            <a:prstGeom prst="ellipse">
              <a:avLst/>
            </a:prstGeom>
            <a:solidFill>
              <a:srgbClr val="FFFF99"/>
            </a:solidFill>
            <a:ln w="12700">
              <a:solidFill>
                <a:schemeClr val="tx1"/>
              </a:solidFill>
              <a:round/>
              <a:headEnd/>
              <a:tailEnd/>
            </a:ln>
          </p:spPr>
          <p:txBody>
            <a:bodyPr wrap="none" anchor="ctr"/>
            <a:lstStyle/>
            <a:p>
              <a:pPr defTabSz="457200" fontAlgn="base">
                <a:spcBef>
                  <a:spcPct val="0"/>
                </a:spcBef>
                <a:spcAft>
                  <a:spcPct val="0"/>
                </a:spcAft>
              </a:pPr>
              <a:endParaRPr lang="fa-IR">
                <a:solidFill>
                  <a:srgbClr val="000000"/>
                </a:solidFill>
                <a:ea typeface="MS PGothic" pitchFamily="34" charset="-128"/>
              </a:endParaRPr>
            </a:p>
          </p:txBody>
        </p:sp>
        <p:sp>
          <p:nvSpPr>
            <p:cNvPr id="33848" name="Oval 56"/>
            <p:cNvSpPr>
              <a:spLocks noChangeArrowheads="1"/>
            </p:cNvSpPr>
            <p:nvPr/>
          </p:nvSpPr>
          <p:spPr bwMode="auto">
            <a:xfrm>
              <a:off x="4678" y="2251"/>
              <a:ext cx="107" cy="85"/>
            </a:xfrm>
            <a:prstGeom prst="ellipse">
              <a:avLst/>
            </a:prstGeom>
            <a:solidFill>
              <a:srgbClr val="FFFF99"/>
            </a:solidFill>
            <a:ln w="12700">
              <a:solidFill>
                <a:schemeClr val="tx1"/>
              </a:solidFill>
              <a:round/>
              <a:headEnd/>
              <a:tailEnd/>
            </a:ln>
          </p:spPr>
          <p:txBody>
            <a:bodyPr wrap="none" anchor="ctr"/>
            <a:lstStyle/>
            <a:p>
              <a:pPr defTabSz="457200" fontAlgn="base">
                <a:spcBef>
                  <a:spcPct val="0"/>
                </a:spcBef>
                <a:spcAft>
                  <a:spcPct val="0"/>
                </a:spcAft>
              </a:pPr>
              <a:endParaRPr lang="fa-IR">
                <a:solidFill>
                  <a:srgbClr val="000000"/>
                </a:solidFill>
                <a:ea typeface="MS PGothic" pitchFamily="34" charset="-128"/>
              </a:endParaRPr>
            </a:p>
          </p:txBody>
        </p:sp>
        <p:sp>
          <p:nvSpPr>
            <p:cNvPr id="33849" name="Oval 57"/>
            <p:cNvSpPr>
              <a:spLocks noChangeArrowheads="1"/>
            </p:cNvSpPr>
            <p:nvPr/>
          </p:nvSpPr>
          <p:spPr bwMode="auto">
            <a:xfrm>
              <a:off x="4734" y="2296"/>
              <a:ext cx="107" cy="85"/>
            </a:xfrm>
            <a:prstGeom prst="ellipse">
              <a:avLst/>
            </a:prstGeom>
            <a:solidFill>
              <a:srgbClr val="FFFF99"/>
            </a:solidFill>
            <a:ln w="12700">
              <a:solidFill>
                <a:schemeClr val="tx1"/>
              </a:solidFill>
              <a:round/>
              <a:headEnd/>
              <a:tailEnd/>
            </a:ln>
          </p:spPr>
          <p:txBody>
            <a:bodyPr wrap="none" anchor="ctr"/>
            <a:lstStyle/>
            <a:p>
              <a:pPr defTabSz="457200" fontAlgn="base">
                <a:spcBef>
                  <a:spcPct val="0"/>
                </a:spcBef>
                <a:spcAft>
                  <a:spcPct val="0"/>
                </a:spcAft>
              </a:pPr>
              <a:endParaRPr lang="fa-IR">
                <a:solidFill>
                  <a:srgbClr val="000000"/>
                </a:solidFill>
                <a:ea typeface="MS PGothic" pitchFamily="34" charset="-128"/>
              </a:endParaRPr>
            </a:p>
          </p:txBody>
        </p:sp>
        <p:sp>
          <p:nvSpPr>
            <p:cNvPr id="33850" name="Oval 58"/>
            <p:cNvSpPr>
              <a:spLocks noChangeArrowheads="1"/>
            </p:cNvSpPr>
            <p:nvPr/>
          </p:nvSpPr>
          <p:spPr bwMode="auto">
            <a:xfrm>
              <a:off x="4399" y="1872"/>
              <a:ext cx="107" cy="86"/>
            </a:xfrm>
            <a:prstGeom prst="ellipse">
              <a:avLst/>
            </a:prstGeom>
            <a:solidFill>
              <a:srgbClr val="FFFF99"/>
            </a:solidFill>
            <a:ln w="12700">
              <a:solidFill>
                <a:schemeClr val="tx1"/>
              </a:solidFill>
              <a:round/>
              <a:headEnd/>
              <a:tailEnd/>
            </a:ln>
          </p:spPr>
          <p:txBody>
            <a:bodyPr wrap="none" anchor="ctr"/>
            <a:lstStyle/>
            <a:p>
              <a:pPr defTabSz="457200" fontAlgn="base">
                <a:spcBef>
                  <a:spcPct val="0"/>
                </a:spcBef>
                <a:spcAft>
                  <a:spcPct val="0"/>
                </a:spcAft>
              </a:pPr>
              <a:endParaRPr lang="fa-IR">
                <a:solidFill>
                  <a:srgbClr val="000000"/>
                </a:solidFill>
                <a:ea typeface="MS PGothic" pitchFamily="34" charset="-128"/>
              </a:endParaRPr>
            </a:p>
          </p:txBody>
        </p:sp>
        <p:sp>
          <p:nvSpPr>
            <p:cNvPr id="33851" name="Oval 59"/>
            <p:cNvSpPr>
              <a:spLocks noChangeArrowheads="1"/>
            </p:cNvSpPr>
            <p:nvPr/>
          </p:nvSpPr>
          <p:spPr bwMode="auto">
            <a:xfrm>
              <a:off x="4455" y="1917"/>
              <a:ext cx="107" cy="85"/>
            </a:xfrm>
            <a:prstGeom prst="ellipse">
              <a:avLst/>
            </a:prstGeom>
            <a:solidFill>
              <a:srgbClr val="FFFF99"/>
            </a:solidFill>
            <a:ln w="12700">
              <a:solidFill>
                <a:schemeClr val="tx1"/>
              </a:solidFill>
              <a:round/>
              <a:headEnd/>
              <a:tailEnd/>
            </a:ln>
          </p:spPr>
          <p:txBody>
            <a:bodyPr wrap="none" anchor="ctr"/>
            <a:lstStyle/>
            <a:p>
              <a:pPr defTabSz="457200" fontAlgn="base">
                <a:spcBef>
                  <a:spcPct val="0"/>
                </a:spcBef>
                <a:spcAft>
                  <a:spcPct val="0"/>
                </a:spcAft>
              </a:pPr>
              <a:endParaRPr lang="fa-IR">
                <a:solidFill>
                  <a:srgbClr val="000000"/>
                </a:solidFill>
                <a:ea typeface="MS PGothic" pitchFamily="34" charset="-128"/>
              </a:endParaRPr>
            </a:p>
          </p:txBody>
        </p:sp>
        <p:sp>
          <p:nvSpPr>
            <p:cNvPr id="33852" name="Oval 60"/>
            <p:cNvSpPr>
              <a:spLocks noChangeArrowheads="1"/>
            </p:cNvSpPr>
            <p:nvPr/>
          </p:nvSpPr>
          <p:spPr bwMode="auto">
            <a:xfrm>
              <a:off x="4511" y="1961"/>
              <a:ext cx="107" cy="86"/>
            </a:xfrm>
            <a:prstGeom prst="ellipse">
              <a:avLst/>
            </a:prstGeom>
            <a:solidFill>
              <a:srgbClr val="FFFF99"/>
            </a:solidFill>
            <a:ln w="12700">
              <a:solidFill>
                <a:schemeClr val="tx1"/>
              </a:solidFill>
              <a:round/>
              <a:headEnd/>
              <a:tailEnd/>
            </a:ln>
          </p:spPr>
          <p:txBody>
            <a:bodyPr wrap="none" anchor="ctr"/>
            <a:lstStyle/>
            <a:p>
              <a:pPr defTabSz="457200" fontAlgn="base">
                <a:spcBef>
                  <a:spcPct val="0"/>
                </a:spcBef>
                <a:spcAft>
                  <a:spcPct val="0"/>
                </a:spcAft>
              </a:pPr>
              <a:endParaRPr lang="fa-IR">
                <a:solidFill>
                  <a:srgbClr val="000000"/>
                </a:solidFill>
                <a:ea typeface="MS PGothic" pitchFamily="34" charset="-128"/>
              </a:endParaRPr>
            </a:p>
          </p:txBody>
        </p:sp>
        <p:sp>
          <p:nvSpPr>
            <p:cNvPr id="33853" name="Oval 61"/>
            <p:cNvSpPr>
              <a:spLocks noChangeArrowheads="1"/>
            </p:cNvSpPr>
            <p:nvPr/>
          </p:nvSpPr>
          <p:spPr bwMode="auto">
            <a:xfrm>
              <a:off x="4566" y="2006"/>
              <a:ext cx="107" cy="85"/>
            </a:xfrm>
            <a:prstGeom prst="ellipse">
              <a:avLst/>
            </a:prstGeom>
            <a:solidFill>
              <a:srgbClr val="FFFF99"/>
            </a:solidFill>
            <a:ln w="12700">
              <a:solidFill>
                <a:schemeClr val="tx1"/>
              </a:solidFill>
              <a:round/>
              <a:headEnd/>
              <a:tailEnd/>
            </a:ln>
          </p:spPr>
          <p:txBody>
            <a:bodyPr wrap="none" anchor="ctr"/>
            <a:lstStyle/>
            <a:p>
              <a:pPr defTabSz="457200" fontAlgn="base">
                <a:spcBef>
                  <a:spcPct val="0"/>
                </a:spcBef>
                <a:spcAft>
                  <a:spcPct val="0"/>
                </a:spcAft>
              </a:pPr>
              <a:endParaRPr lang="fa-IR">
                <a:solidFill>
                  <a:srgbClr val="000000"/>
                </a:solidFill>
                <a:ea typeface="MS PGothic" pitchFamily="34" charset="-128"/>
              </a:endParaRPr>
            </a:p>
          </p:txBody>
        </p:sp>
        <p:sp>
          <p:nvSpPr>
            <p:cNvPr id="33854" name="Oval 62"/>
            <p:cNvSpPr>
              <a:spLocks noChangeArrowheads="1"/>
            </p:cNvSpPr>
            <p:nvPr/>
          </p:nvSpPr>
          <p:spPr bwMode="auto">
            <a:xfrm>
              <a:off x="4622" y="2050"/>
              <a:ext cx="107" cy="86"/>
            </a:xfrm>
            <a:prstGeom prst="ellipse">
              <a:avLst/>
            </a:prstGeom>
            <a:solidFill>
              <a:srgbClr val="FFFF99"/>
            </a:solidFill>
            <a:ln w="12700">
              <a:solidFill>
                <a:schemeClr val="tx1"/>
              </a:solidFill>
              <a:round/>
              <a:headEnd/>
              <a:tailEnd/>
            </a:ln>
          </p:spPr>
          <p:txBody>
            <a:bodyPr wrap="none" anchor="ctr"/>
            <a:lstStyle/>
            <a:p>
              <a:pPr defTabSz="457200" fontAlgn="base">
                <a:spcBef>
                  <a:spcPct val="0"/>
                </a:spcBef>
                <a:spcAft>
                  <a:spcPct val="0"/>
                </a:spcAft>
              </a:pPr>
              <a:endParaRPr lang="fa-IR">
                <a:solidFill>
                  <a:srgbClr val="000000"/>
                </a:solidFill>
                <a:ea typeface="MS PGothic" pitchFamily="34" charset="-128"/>
              </a:endParaRPr>
            </a:p>
          </p:txBody>
        </p:sp>
        <p:sp>
          <p:nvSpPr>
            <p:cNvPr id="33855" name="Oval 63"/>
            <p:cNvSpPr>
              <a:spLocks noChangeArrowheads="1"/>
            </p:cNvSpPr>
            <p:nvPr/>
          </p:nvSpPr>
          <p:spPr bwMode="auto">
            <a:xfrm>
              <a:off x="4678" y="2095"/>
              <a:ext cx="107" cy="85"/>
            </a:xfrm>
            <a:prstGeom prst="ellipse">
              <a:avLst/>
            </a:prstGeom>
            <a:solidFill>
              <a:srgbClr val="FFFF99"/>
            </a:solidFill>
            <a:ln w="12700">
              <a:solidFill>
                <a:schemeClr val="tx1"/>
              </a:solidFill>
              <a:round/>
              <a:headEnd/>
              <a:tailEnd/>
            </a:ln>
          </p:spPr>
          <p:txBody>
            <a:bodyPr wrap="none" anchor="ctr"/>
            <a:lstStyle/>
            <a:p>
              <a:pPr defTabSz="457200" fontAlgn="base">
                <a:spcBef>
                  <a:spcPct val="0"/>
                </a:spcBef>
                <a:spcAft>
                  <a:spcPct val="0"/>
                </a:spcAft>
              </a:pPr>
              <a:endParaRPr lang="fa-IR">
                <a:solidFill>
                  <a:srgbClr val="000000"/>
                </a:solidFill>
                <a:ea typeface="MS PGothic" pitchFamily="34" charset="-128"/>
              </a:endParaRPr>
            </a:p>
          </p:txBody>
        </p:sp>
        <p:sp>
          <p:nvSpPr>
            <p:cNvPr id="33856" name="Oval 64"/>
            <p:cNvSpPr>
              <a:spLocks noChangeArrowheads="1"/>
            </p:cNvSpPr>
            <p:nvPr/>
          </p:nvSpPr>
          <p:spPr bwMode="auto">
            <a:xfrm>
              <a:off x="4734" y="2140"/>
              <a:ext cx="107" cy="85"/>
            </a:xfrm>
            <a:prstGeom prst="ellipse">
              <a:avLst/>
            </a:prstGeom>
            <a:solidFill>
              <a:srgbClr val="FFFF99"/>
            </a:solidFill>
            <a:ln w="12700">
              <a:solidFill>
                <a:schemeClr val="tx1"/>
              </a:solidFill>
              <a:round/>
              <a:headEnd/>
              <a:tailEnd/>
            </a:ln>
          </p:spPr>
          <p:txBody>
            <a:bodyPr wrap="none" anchor="ctr"/>
            <a:lstStyle/>
            <a:p>
              <a:pPr defTabSz="457200" fontAlgn="base">
                <a:spcBef>
                  <a:spcPct val="0"/>
                </a:spcBef>
                <a:spcAft>
                  <a:spcPct val="0"/>
                </a:spcAft>
              </a:pPr>
              <a:endParaRPr lang="fa-IR">
                <a:solidFill>
                  <a:srgbClr val="000000"/>
                </a:solidFill>
                <a:ea typeface="MS PGothic" pitchFamily="34" charset="-128"/>
              </a:endParaRPr>
            </a:p>
          </p:txBody>
        </p:sp>
        <p:sp>
          <p:nvSpPr>
            <p:cNvPr id="33857" name="Oval 65"/>
            <p:cNvSpPr>
              <a:spLocks noChangeArrowheads="1"/>
            </p:cNvSpPr>
            <p:nvPr/>
          </p:nvSpPr>
          <p:spPr bwMode="auto">
            <a:xfrm>
              <a:off x="4790" y="2184"/>
              <a:ext cx="107" cy="86"/>
            </a:xfrm>
            <a:prstGeom prst="ellipse">
              <a:avLst/>
            </a:prstGeom>
            <a:solidFill>
              <a:srgbClr val="FFFF99"/>
            </a:solidFill>
            <a:ln w="12700">
              <a:solidFill>
                <a:schemeClr val="tx1"/>
              </a:solidFill>
              <a:round/>
              <a:headEnd/>
              <a:tailEnd/>
            </a:ln>
          </p:spPr>
          <p:txBody>
            <a:bodyPr wrap="none" anchor="ctr"/>
            <a:lstStyle/>
            <a:p>
              <a:pPr defTabSz="457200" fontAlgn="base">
                <a:spcBef>
                  <a:spcPct val="0"/>
                </a:spcBef>
                <a:spcAft>
                  <a:spcPct val="0"/>
                </a:spcAft>
              </a:pPr>
              <a:endParaRPr lang="fa-IR">
                <a:solidFill>
                  <a:srgbClr val="000000"/>
                </a:solidFill>
                <a:ea typeface="MS PGothic" pitchFamily="34" charset="-128"/>
              </a:endParaRPr>
            </a:p>
          </p:txBody>
        </p:sp>
        <p:sp>
          <p:nvSpPr>
            <p:cNvPr id="33858" name="Oval 66"/>
            <p:cNvSpPr>
              <a:spLocks noChangeArrowheads="1"/>
            </p:cNvSpPr>
            <p:nvPr/>
          </p:nvSpPr>
          <p:spPr bwMode="auto">
            <a:xfrm>
              <a:off x="4818" y="2206"/>
              <a:ext cx="106" cy="86"/>
            </a:xfrm>
            <a:prstGeom prst="ellipse">
              <a:avLst/>
            </a:prstGeom>
            <a:solidFill>
              <a:srgbClr val="FFFF99"/>
            </a:solidFill>
            <a:ln w="12700">
              <a:solidFill>
                <a:schemeClr val="tx1"/>
              </a:solidFill>
              <a:round/>
              <a:headEnd/>
              <a:tailEnd/>
            </a:ln>
          </p:spPr>
          <p:txBody>
            <a:bodyPr wrap="none" anchor="ctr"/>
            <a:lstStyle/>
            <a:p>
              <a:pPr defTabSz="457200" fontAlgn="base">
                <a:spcBef>
                  <a:spcPct val="0"/>
                </a:spcBef>
                <a:spcAft>
                  <a:spcPct val="0"/>
                </a:spcAft>
              </a:pPr>
              <a:endParaRPr lang="fa-IR">
                <a:solidFill>
                  <a:srgbClr val="000000"/>
                </a:solidFill>
                <a:ea typeface="MS PGothic" pitchFamily="34" charset="-128"/>
              </a:endParaRPr>
            </a:p>
          </p:txBody>
        </p:sp>
        <p:sp>
          <p:nvSpPr>
            <p:cNvPr id="33859" name="Oval 67"/>
            <p:cNvSpPr>
              <a:spLocks noChangeArrowheads="1"/>
            </p:cNvSpPr>
            <p:nvPr/>
          </p:nvSpPr>
          <p:spPr bwMode="auto">
            <a:xfrm>
              <a:off x="4455" y="1850"/>
              <a:ext cx="107" cy="85"/>
            </a:xfrm>
            <a:prstGeom prst="ellipse">
              <a:avLst/>
            </a:prstGeom>
            <a:solidFill>
              <a:srgbClr val="FFFF99"/>
            </a:solidFill>
            <a:ln w="12700">
              <a:solidFill>
                <a:schemeClr val="tx1"/>
              </a:solidFill>
              <a:round/>
              <a:headEnd/>
              <a:tailEnd/>
            </a:ln>
          </p:spPr>
          <p:txBody>
            <a:bodyPr wrap="none" anchor="ctr"/>
            <a:lstStyle/>
            <a:p>
              <a:pPr defTabSz="457200" fontAlgn="base">
                <a:spcBef>
                  <a:spcPct val="0"/>
                </a:spcBef>
                <a:spcAft>
                  <a:spcPct val="0"/>
                </a:spcAft>
              </a:pPr>
              <a:endParaRPr lang="fa-IR">
                <a:solidFill>
                  <a:srgbClr val="000000"/>
                </a:solidFill>
                <a:ea typeface="MS PGothic" pitchFamily="34" charset="-128"/>
              </a:endParaRPr>
            </a:p>
          </p:txBody>
        </p:sp>
        <p:sp>
          <p:nvSpPr>
            <p:cNvPr id="33860" name="Oval 68"/>
            <p:cNvSpPr>
              <a:spLocks noChangeArrowheads="1"/>
            </p:cNvSpPr>
            <p:nvPr/>
          </p:nvSpPr>
          <p:spPr bwMode="auto">
            <a:xfrm>
              <a:off x="4483" y="1917"/>
              <a:ext cx="107" cy="85"/>
            </a:xfrm>
            <a:prstGeom prst="ellipse">
              <a:avLst/>
            </a:prstGeom>
            <a:solidFill>
              <a:srgbClr val="FFFF99"/>
            </a:solidFill>
            <a:ln w="12700">
              <a:solidFill>
                <a:schemeClr val="tx1"/>
              </a:solidFill>
              <a:round/>
              <a:headEnd/>
              <a:tailEnd/>
            </a:ln>
          </p:spPr>
          <p:txBody>
            <a:bodyPr wrap="none" anchor="ctr"/>
            <a:lstStyle/>
            <a:p>
              <a:pPr defTabSz="457200" fontAlgn="base">
                <a:spcBef>
                  <a:spcPct val="0"/>
                </a:spcBef>
                <a:spcAft>
                  <a:spcPct val="0"/>
                </a:spcAft>
              </a:pPr>
              <a:endParaRPr lang="fa-IR">
                <a:solidFill>
                  <a:srgbClr val="000000"/>
                </a:solidFill>
                <a:ea typeface="MS PGothic" pitchFamily="34" charset="-128"/>
              </a:endParaRPr>
            </a:p>
          </p:txBody>
        </p:sp>
        <p:sp>
          <p:nvSpPr>
            <p:cNvPr id="33861" name="Oval 69"/>
            <p:cNvSpPr>
              <a:spLocks noChangeArrowheads="1"/>
            </p:cNvSpPr>
            <p:nvPr/>
          </p:nvSpPr>
          <p:spPr bwMode="auto">
            <a:xfrm>
              <a:off x="4539" y="1961"/>
              <a:ext cx="107" cy="86"/>
            </a:xfrm>
            <a:prstGeom prst="ellipse">
              <a:avLst/>
            </a:prstGeom>
            <a:solidFill>
              <a:srgbClr val="FFFF99"/>
            </a:solidFill>
            <a:ln w="12700">
              <a:solidFill>
                <a:schemeClr val="tx1"/>
              </a:solidFill>
              <a:round/>
              <a:headEnd/>
              <a:tailEnd/>
            </a:ln>
          </p:spPr>
          <p:txBody>
            <a:bodyPr wrap="none" anchor="ctr"/>
            <a:lstStyle/>
            <a:p>
              <a:pPr defTabSz="457200" fontAlgn="base">
                <a:spcBef>
                  <a:spcPct val="0"/>
                </a:spcBef>
                <a:spcAft>
                  <a:spcPct val="0"/>
                </a:spcAft>
              </a:pPr>
              <a:endParaRPr lang="fa-IR">
                <a:solidFill>
                  <a:srgbClr val="000000"/>
                </a:solidFill>
                <a:ea typeface="MS PGothic" pitchFamily="34" charset="-128"/>
              </a:endParaRPr>
            </a:p>
          </p:txBody>
        </p:sp>
        <p:sp>
          <p:nvSpPr>
            <p:cNvPr id="33862" name="Oval 70"/>
            <p:cNvSpPr>
              <a:spLocks noChangeArrowheads="1"/>
            </p:cNvSpPr>
            <p:nvPr/>
          </p:nvSpPr>
          <p:spPr bwMode="auto">
            <a:xfrm>
              <a:off x="4594" y="2006"/>
              <a:ext cx="107" cy="85"/>
            </a:xfrm>
            <a:prstGeom prst="ellipse">
              <a:avLst/>
            </a:prstGeom>
            <a:solidFill>
              <a:srgbClr val="FFFF99"/>
            </a:solidFill>
            <a:ln w="12700">
              <a:solidFill>
                <a:schemeClr val="tx1"/>
              </a:solidFill>
              <a:round/>
              <a:headEnd/>
              <a:tailEnd/>
            </a:ln>
          </p:spPr>
          <p:txBody>
            <a:bodyPr wrap="none" anchor="ctr"/>
            <a:lstStyle/>
            <a:p>
              <a:pPr defTabSz="457200" fontAlgn="base">
                <a:spcBef>
                  <a:spcPct val="0"/>
                </a:spcBef>
                <a:spcAft>
                  <a:spcPct val="0"/>
                </a:spcAft>
              </a:pPr>
              <a:endParaRPr lang="fa-IR">
                <a:solidFill>
                  <a:srgbClr val="000000"/>
                </a:solidFill>
                <a:ea typeface="MS PGothic" pitchFamily="34" charset="-128"/>
              </a:endParaRPr>
            </a:p>
          </p:txBody>
        </p:sp>
        <p:sp>
          <p:nvSpPr>
            <p:cNvPr id="33863" name="Oval 71"/>
            <p:cNvSpPr>
              <a:spLocks noChangeArrowheads="1"/>
            </p:cNvSpPr>
            <p:nvPr/>
          </p:nvSpPr>
          <p:spPr bwMode="auto">
            <a:xfrm>
              <a:off x="4650" y="2050"/>
              <a:ext cx="107" cy="86"/>
            </a:xfrm>
            <a:prstGeom prst="ellipse">
              <a:avLst/>
            </a:prstGeom>
            <a:solidFill>
              <a:srgbClr val="FFFF99"/>
            </a:solidFill>
            <a:ln w="12700">
              <a:solidFill>
                <a:schemeClr val="tx1"/>
              </a:solidFill>
              <a:round/>
              <a:headEnd/>
              <a:tailEnd/>
            </a:ln>
          </p:spPr>
          <p:txBody>
            <a:bodyPr wrap="none" anchor="ctr"/>
            <a:lstStyle/>
            <a:p>
              <a:pPr defTabSz="457200" fontAlgn="base">
                <a:spcBef>
                  <a:spcPct val="0"/>
                </a:spcBef>
                <a:spcAft>
                  <a:spcPct val="0"/>
                </a:spcAft>
              </a:pPr>
              <a:endParaRPr lang="fa-IR">
                <a:solidFill>
                  <a:srgbClr val="000000"/>
                </a:solidFill>
                <a:ea typeface="MS PGothic" pitchFamily="34" charset="-128"/>
              </a:endParaRPr>
            </a:p>
          </p:txBody>
        </p:sp>
        <p:sp>
          <p:nvSpPr>
            <p:cNvPr id="33864" name="Oval 72"/>
            <p:cNvSpPr>
              <a:spLocks noChangeArrowheads="1"/>
            </p:cNvSpPr>
            <p:nvPr/>
          </p:nvSpPr>
          <p:spPr bwMode="auto">
            <a:xfrm>
              <a:off x="4706" y="2095"/>
              <a:ext cx="107" cy="85"/>
            </a:xfrm>
            <a:prstGeom prst="ellipse">
              <a:avLst/>
            </a:prstGeom>
            <a:solidFill>
              <a:srgbClr val="FFFF99"/>
            </a:solidFill>
            <a:ln w="12700">
              <a:solidFill>
                <a:schemeClr val="tx1"/>
              </a:solidFill>
              <a:round/>
              <a:headEnd/>
              <a:tailEnd/>
            </a:ln>
          </p:spPr>
          <p:txBody>
            <a:bodyPr wrap="none" anchor="ctr"/>
            <a:lstStyle/>
            <a:p>
              <a:pPr defTabSz="457200" fontAlgn="base">
                <a:spcBef>
                  <a:spcPct val="0"/>
                </a:spcBef>
                <a:spcAft>
                  <a:spcPct val="0"/>
                </a:spcAft>
              </a:pPr>
              <a:endParaRPr lang="fa-IR">
                <a:solidFill>
                  <a:srgbClr val="000000"/>
                </a:solidFill>
                <a:ea typeface="MS PGothic" pitchFamily="34" charset="-128"/>
              </a:endParaRPr>
            </a:p>
          </p:txBody>
        </p:sp>
        <p:sp>
          <p:nvSpPr>
            <p:cNvPr id="33865" name="Oval 73"/>
            <p:cNvSpPr>
              <a:spLocks noChangeArrowheads="1"/>
            </p:cNvSpPr>
            <p:nvPr/>
          </p:nvSpPr>
          <p:spPr bwMode="auto">
            <a:xfrm>
              <a:off x="4762" y="2140"/>
              <a:ext cx="107" cy="85"/>
            </a:xfrm>
            <a:prstGeom prst="ellipse">
              <a:avLst/>
            </a:prstGeom>
            <a:solidFill>
              <a:srgbClr val="FFFF99"/>
            </a:solidFill>
            <a:ln w="12700">
              <a:solidFill>
                <a:schemeClr val="tx1"/>
              </a:solidFill>
              <a:round/>
              <a:headEnd/>
              <a:tailEnd/>
            </a:ln>
          </p:spPr>
          <p:txBody>
            <a:bodyPr wrap="none" anchor="ctr"/>
            <a:lstStyle/>
            <a:p>
              <a:pPr defTabSz="457200" fontAlgn="base">
                <a:spcBef>
                  <a:spcPct val="0"/>
                </a:spcBef>
                <a:spcAft>
                  <a:spcPct val="0"/>
                </a:spcAft>
              </a:pPr>
              <a:endParaRPr lang="fa-IR">
                <a:solidFill>
                  <a:srgbClr val="000000"/>
                </a:solidFill>
                <a:ea typeface="MS PGothic" pitchFamily="34" charset="-128"/>
              </a:endParaRPr>
            </a:p>
          </p:txBody>
        </p:sp>
        <p:sp>
          <p:nvSpPr>
            <p:cNvPr id="33866" name="Oval 74"/>
            <p:cNvSpPr>
              <a:spLocks noChangeArrowheads="1"/>
            </p:cNvSpPr>
            <p:nvPr/>
          </p:nvSpPr>
          <p:spPr bwMode="auto">
            <a:xfrm>
              <a:off x="4818" y="2184"/>
              <a:ext cx="106" cy="86"/>
            </a:xfrm>
            <a:prstGeom prst="ellipse">
              <a:avLst/>
            </a:prstGeom>
            <a:solidFill>
              <a:srgbClr val="FFFF99"/>
            </a:solidFill>
            <a:ln w="12700">
              <a:solidFill>
                <a:schemeClr val="tx1"/>
              </a:solidFill>
              <a:round/>
              <a:headEnd/>
              <a:tailEnd/>
            </a:ln>
          </p:spPr>
          <p:txBody>
            <a:bodyPr wrap="none" anchor="ctr"/>
            <a:lstStyle/>
            <a:p>
              <a:pPr defTabSz="457200" fontAlgn="base">
                <a:spcBef>
                  <a:spcPct val="0"/>
                </a:spcBef>
                <a:spcAft>
                  <a:spcPct val="0"/>
                </a:spcAft>
              </a:pPr>
              <a:endParaRPr lang="fa-IR">
                <a:solidFill>
                  <a:srgbClr val="000000"/>
                </a:solidFill>
                <a:ea typeface="MS PGothic" pitchFamily="34" charset="-128"/>
              </a:endParaRPr>
            </a:p>
          </p:txBody>
        </p:sp>
        <p:sp>
          <p:nvSpPr>
            <p:cNvPr id="33867" name="Oval 75"/>
            <p:cNvSpPr>
              <a:spLocks noChangeArrowheads="1"/>
            </p:cNvSpPr>
            <p:nvPr/>
          </p:nvSpPr>
          <p:spPr bwMode="auto">
            <a:xfrm>
              <a:off x="4873" y="2229"/>
              <a:ext cx="107" cy="85"/>
            </a:xfrm>
            <a:prstGeom prst="ellipse">
              <a:avLst/>
            </a:prstGeom>
            <a:solidFill>
              <a:srgbClr val="FFFF99"/>
            </a:solidFill>
            <a:ln w="12700">
              <a:solidFill>
                <a:schemeClr val="tx1"/>
              </a:solidFill>
              <a:round/>
              <a:headEnd/>
              <a:tailEnd/>
            </a:ln>
          </p:spPr>
          <p:txBody>
            <a:bodyPr wrap="none" anchor="ctr"/>
            <a:lstStyle/>
            <a:p>
              <a:pPr defTabSz="457200" fontAlgn="base">
                <a:spcBef>
                  <a:spcPct val="0"/>
                </a:spcBef>
                <a:spcAft>
                  <a:spcPct val="0"/>
                </a:spcAft>
              </a:pPr>
              <a:endParaRPr lang="fa-IR">
                <a:solidFill>
                  <a:srgbClr val="000000"/>
                </a:solidFill>
                <a:ea typeface="MS PGothic" pitchFamily="34" charset="-128"/>
              </a:endParaRPr>
            </a:p>
          </p:txBody>
        </p:sp>
        <p:sp>
          <p:nvSpPr>
            <p:cNvPr id="33868" name="Oval 76"/>
            <p:cNvSpPr>
              <a:spLocks noChangeArrowheads="1"/>
            </p:cNvSpPr>
            <p:nvPr/>
          </p:nvSpPr>
          <p:spPr bwMode="auto">
            <a:xfrm>
              <a:off x="4371" y="1917"/>
              <a:ext cx="135" cy="107"/>
            </a:xfrm>
            <a:prstGeom prst="ellipse">
              <a:avLst/>
            </a:prstGeom>
            <a:solidFill>
              <a:srgbClr val="FFFF99"/>
            </a:solidFill>
            <a:ln w="12700">
              <a:solidFill>
                <a:schemeClr val="tx1"/>
              </a:solidFill>
              <a:round/>
              <a:headEnd/>
              <a:tailEnd/>
            </a:ln>
          </p:spPr>
          <p:txBody>
            <a:bodyPr wrap="none" anchor="ctr"/>
            <a:lstStyle/>
            <a:p>
              <a:pPr defTabSz="457200" fontAlgn="base">
                <a:spcBef>
                  <a:spcPct val="0"/>
                </a:spcBef>
                <a:spcAft>
                  <a:spcPct val="0"/>
                </a:spcAft>
              </a:pPr>
              <a:endParaRPr lang="fa-IR">
                <a:solidFill>
                  <a:srgbClr val="000000"/>
                </a:solidFill>
                <a:ea typeface="MS PGothic" pitchFamily="34" charset="-128"/>
              </a:endParaRPr>
            </a:p>
          </p:txBody>
        </p:sp>
        <p:sp>
          <p:nvSpPr>
            <p:cNvPr id="33869" name="Oval 77"/>
            <p:cNvSpPr>
              <a:spLocks noChangeArrowheads="1"/>
            </p:cNvSpPr>
            <p:nvPr/>
          </p:nvSpPr>
          <p:spPr bwMode="auto">
            <a:xfrm>
              <a:off x="4455" y="1984"/>
              <a:ext cx="107" cy="85"/>
            </a:xfrm>
            <a:prstGeom prst="ellipse">
              <a:avLst/>
            </a:prstGeom>
            <a:solidFill>
              <a:srgbClr val="FFFF99"/>
            </a:solidFill>
            <a:ln w="12700">
              <a:solidFill>
                <a:schemeClr val="tx1"/>
              </a:solidFill>
              <a:round/>
              <a:headEnd/>
              <a:tailEnd/>
            </a:ln>
          </p:spPr>
          <p:txBody>
            <a:bodyPr wrap="none" anchor="ctr"/>
            <a:lstStyle/>
            <a:p>
              <a:pPr defTabSz="457200" fontAlgn="base">
                <a:spcBef>
                  <a:spcPct val="0"/>
                </a:spcBef>
                <a:spcAft>
                  <a:spcPct val="0"/>
                </a:spcAft>
              </a:pPr>
              <a:endParaRPr lang="fa-IR">
                <a:solidFill>
                  <a:srgbClr val="000000"/>
                </a:solidFill>
                <a:ea typeface="MS PGothic" pitchFamily="34" charset="-128"/>
              </a:endParaRPr>
            </a:p>
          </p:txBody>
        </p:sp>
        <p:sp>
          <p:nvSpPr>
            <p:cNvPr id="33870" name="Oval 78"/>
            <p:cNvSpPr>
              <a:spLocks noChangeArrowheads="1"/>
            </p:cNvSpPr>
            <p:nvPr/>
          </p:nvSpPr>
          <p:spPr bwMode="auto">
            <a:xfrm>
              <a:off x="4511" y="2028"/>
              <a:ext cx="107" cy="86"/>
            </a:xfrm>
            <a:prstGeom prst="ellipse">
              <a:avLst/>
            </a:prstGeom>
            <a:solidFill>
              <a:srgbClr val="FFFF99"/>
            </a:solidFill>
            <a:ln w="12700">
              <a:solidFill>
                <a:schemeClr val="tx1"/>
              </a:solidFill>
              <a:round/>
              <a:headEnd/>
              <a:tailEnd/>
            </a:ln>
          </p:spPr>
          <p:txBody>
            <a:bodyPr wrap="none" anchor="ctr"/>
            <a:lstStyle/>
            <a:p>
              <a:pPr defTabSz="457200" fontAlgn="base">
                <a:spcBef>
                  <a:spcPct val="0"/>
                </a:spcBef>
                <a:spcAft>
                  <a:spcPct val="0"/>
                </a:spcAft>
              </a:pPr>
              <a:endParaRPr lang="fa-IR">
                <a:solidFill>
                  <a:srgbClr val="000000"/>
                </a:solidFill>
                <a:ea typeface="MS PGothic" pitchFamily="34" charset="-128"/>
              </a:endParaRPr>
            </a:p>
          </p:txBody>
        </p:sp>
        <p:sp>
          <p:nvSpPr>
            <p:cNvPr id="33871" name="Oval 79"/>
            <p:cNvSpPr>
              <a:spLocks noChangeArrowheads="1"/>
            </p:cNvSpPr>
            <p:nvPr/>
          </p:nvSpPr>
          <p:spPr bwMode="auto">
            <a:xfrm>
              <a:off x="4566" y="2073"/>
              <a:ext cx="107" cy="85"/>
            </a:xfrm>
            <a:prstGeom prst="ellipse">
              <a:avLst/>
            </a:prstGeom>
            <a:solidFill>
              <a:srgbClr val="FFFF99"/>
            </a:solidFill>
            <a:ln w="12700">
              <a:solidFill>
                <a:schemeClr val="tx1"/>
              </a:solidFill>
              <a:round/>
              <a:headEnd/>
              <a:tailEnd/>
            </a:ln>
          </p:spPr>
          <p:txBody>
            <a:bodyPr wrap="none" anchor="ctr"/>
            <a:lstStyle/>
            <a:p>
              <a:pPr defTabSz="457200" fontAlgn="base">
                <a:spcBef>
                  <a:spcPct val="0"/>
                </a:spcBef>
                <a:spcAft>
                  <a:spcPct val="0"/>
                </a:spcAft>
              </a:pPr>
              <a:endParaRPr lang="fa-IR">
                <a:solidFill>
                  <a:srgbClr val="000000"/>
                </a:solidFill>
                <a:ea typeface="MS PGothic" pitchFamily="34" charset="-128"/>
              </a:endParaRPr>
            </a:p>
          </p:txBody>
        </p:sp>
        <p:sp>
          <p:nvSpPr>
            <p:cNvPr id="33872" name="Oval 80"/>
            <p:cNvSpPr>
              <a:spLocks noChangeArrowheads="1"/>
            </p:cNvSpPr>
            <p:nvPr/>
          </p:nvSpPr>
          <p:spPr bwMode="auto">
            <a:xfrm>
              <a:off x="4622" y="2050"/>
              <a:ext cx="107" cy="86"/>
            </a:xfrm>
            <a:prstGeom prst="ellipse">
              <a:avLst/>
            </a:prstGeom>
            <a:solidFill>
              <a:srgbClr val="FFFF99"/>
            </a:solidFill>
            <a:ln w="12700">
              <a:solidFill>
                <a:schemeClr val="tx1"/>
              </a:solidFill>
              <a:round/>
              <a:headEnd/>
              <a:tailEnd/>
            </a:ln>
          </p:spPr>
          <p:txBody>
            <a:bodyPr wrap="none" anchor="ctr"/>
            <a:lstStyle/>
            <a:p>
              <a:pPr defTabSz="457200" fontAlgn="base">
                <a:spcBef>
                  <a:spcPct val="0"/>
                </a:spcBef>
                <a:spcAft>
                  <a:spcPct val="0"/>
                </a:spcAft>
              </a:pPr>
              <a:endParaRPr lang="fa-IR">
                <a:solidFill>
                  <a:srgbClr val="000000"/>
                </a:solidFill>
                <a:ea typeface="MS PGothic" pitchFamily="34" charset="-128"/>
              </a:endParaRPr>
            </a:p>
          </p:txBody>
        </p:sp>
        <p:sp>
          <p:nvSpPr>
            <p:cNvPr id="33873" name="Oval 81"/>
            <p:cNvSpPr>
              <a:spLocks noChangeArrowheads="1"/>
            </p:cNvSpPr>
            <p:nvPr/>
          </p:nvSpPr>
          <p:spPr bwMode="auto">
            <a:xfrm>
              <a:off x="4594" y="2162"/>
              <a:ext cx="191" cy="85"/>
            </a:xfrm>
            <a:prstGeom prst="ellipse">
              <a:avLst/>
            </a:prstGeom>
            <a:solidFill>
              <a:srgbClr val="FFFF99"/>
            </a:solidFill>
            <a:ln w="12700">
              <a:solidFill>
                <a:schemeClr val="tx1"/>
              </a:solidFill>
              <a:round/>
              <a:headEnd/>
              <a:tailEnd/>
            </a:ln>
          </p:spPr>
          <p:txBody>
            <a:bodyPr wrap="none" anchor="ctr"/>
            <a:lstStyle/>
            <a:p>
              <a:pPr defTabSz="457200" fontAlgn="base">
                <a:spcBef>
                  <a:spcPct val="0"/>
                </a:spcBef>
                <a:spcAft>
                  <a:spcPct val="0"/>
                </a:spcAft>
              </a:pPr>
              <a:endParaRPr lang="fa-IR">
                <a:solidFill>
                  <a:srgbClr val="000000"/>
                </a:solidFill>
                <a:ea typeface="MS PGothic" pitchFamily="34" charset="-128"/>
              </a:endParaRPr>
            </a:p>
          </p:txBody>
        </p:sp>
        <p:sp>
          <p:nvSpPr>
            <p:cNvPr id="33874" name="Oval 82"/>
            <p:cNvSpPr>
              <a:spLocks noChangeArrowheads="1"/>
            </p:cNvSpPr>
            <p:nvPr/>
          </p:nvSpPr>
          <p:spPr bwMode="auto">
            <a:xfrm>
              <a:off x="4734" y="2206"/>
              <a:ext cx="107" cy="86"/>
            </a:xfrm>
            <a:prstGeom prst="ellipse">
              <a:avLst/>
            </a:prstGeom>
            <a:solidFill>
              <a:srgbClr val="FFFF99"/>
            </a:solidFill>
            <a:ln w="12700">
              <a:solidFill>
                <a:schemeClr val="tx1"/>
              </a:solidFill>
              <a:round/>
              <a:headEnd/>
              <a:tailEnd/>
            </a:ln>
          </p:spPr>
          <p:txBody>
            <a:bodyPr wrap="none" anchor="ctr"/>
            <a:lstStyle/>
            <a:p>
              <a:pPr defTabSz="457200" fontAlgn="base">
                <a:spcBef>
                  <a:spcPct val="0"/>
                </a:spcBef>
                <a:spcAft>
                  <a:spcPct val="0"/>
                </a:spcAft>
              </a:pPr>
              <a:endParaRPr lang="fa-IR">
                <a:solidFill>
                  <a:srgbClr val="000000"/>
                </a:solidFill>
                <a:ea typeface="MS PGothic" pitchFamily="34" charset="-128"/>
              </a:endParaRPr>
            </a:p>
          </p:txBody>
        </p:sp>
        <p:sp>
          <p:nvSpPr>
            <p:cNvPr id="33875" name="Oval 83"/>
            <p:cNvSpPr>
              <a:spLocks noChangeArrowheads="1"/>
            </p:cNvSpPr>
            <p:nvPr/>
          </p:nvSpPr>
          <p:spPr bwMode="auto">
            <a:xfrm>
              <a:off x="4790" y="2206"/>
              <a:ext cx="107" cy="130"/>
            </a:xfrm>
            <a:prstGeom prst="ellipse">
              <a:avLst/>
            </a:prstGeom>
            <a:solidFill>
              <a:srgbClr val="FFFF99"/>
            </a:solidFill>
            <a:ln w="12700">
              <a:solidFill>
                <a:schemeClr val="tx1"/>
              </a:solidFill>
              <a:round/>
              <a:headEnd/>
              <a:tailEnd/>
            </a:ln>
          </p:spPr>
          <p:txBody>
            <a:bodyPr wrap="none" anchor="ctr"/>
            <a:lstStyle/>
            <a:p>
              <a:pPr defTabSz="457200" fontAlgn="base">
                <a:spcBef>
                  <a:spcPct val="0"/>
                </a:spcBef>
                <a:spcAft>
                  <a:spcPct val="0"/>
                </a:spcAft>
              </a:pPr>
              <a:endParaRPr lang="fa-IR">
                <a:solidFill>
                  <a:srgbClr val="000000"/>
                </a:solidFill>
                <a:ea typeface="MS PGothic" pitchFamily="34" charset="-128"/>
              </a:endParaRPr>
            </a:p>
          </p:txBody>
        </p:sp>
        <p:sp>
          <p:nvSpPr>
            <p:cNvPr id="33876" name="Oval 84"/>
            <p:cNvSpPr>
              <a:spLocks noChangeArrowheads="1"/>
            </p:cNvSpPr>
            <p:nvPr/>
          </p:nvSpPr>
          <p:spPr bwMode="auto">
            <a:xfrm>
              <a:off x="4845" y="2296"/>
              <a:ext cx="107" cy="85"/>
            </a:xfrm>
            <a:prstGeom prst="ellipse">
              <a:avLst/>
            </a:prstGeom>
            <a:solidFill>
              <a:srgbClr val="FFFF99"/>
            </a:solidFill>
            <a:ln w="12700">
              <a:solidFill>
                <a:schemeClr val="tx1"/>
              </a:solidFill>
              <a:round/>
              <a:headEnd/>
              <a:tailEnd/>
            </a:ln>
          </p:spPr>
          <p:txBody>
            <a:bodyPr wrap="none" anchor="ctr"/>
            <a:lstStyle/>
            <a:p>
              <a:pPr defTabSz="457200" fontAlgn="base">
                <a:spcBef>
                  <a:spcPct val="0"/>
                </a:spcBef>
                <a:spcAft>
                  <a:spcPct val="0"/>
                </a:spcAft>
              </a:pPr>
              <a:endParaRPr lang="fa-IR">
                <a:solidFill>
                  <a:srgbClr val="000000"/>
                </a:solidFill>
                <a:ea typeface="MS PGothic" pitchFamily="34" charset="-128"/>
              </a:endParaRPr>
            </a:p>
          </p:txBody>
        </p:sp>
        <p:sp>
          <p:nvSpPr>
            <p:cNvPr id="33877" name="Oval 85"/>
            <p:cNvSpPr>
              <a:spLocks noChangeArrowheads="1"/>
            </p:cNvSpPr>
            <p:nvPr/>
          </p:nvSpPr>
          <p:spPr bwMode="auto">
            <a:xfrm>
              <a:off x="4455" y="1895"/>
              <a:ext cx="107" cy="107"/>
            </a:xfrm>
            <a:prstGeom prst="ellipse">
              <a:avLst/>
            </a:prstGeom>
            <a:solidFill>
              <a:srgbClr val="FFFF99"/>
            </a:solidFill>
            <a:ln w="12700">
              <a:solidFill>
                <a:schemeClr val="tx1"/>
              </a:solidFill>
              <a:round/>
              <a:headEnd/>
              <a:tailEnd/>
            </a:ln>
          </p:spPr>
          <p:txBody>
            <a:bodyPr wrap="none" anchor="ctr"/>
            <a:lstStyle/>
            <a:p>
              <a:pPr defTabSz="457200" fontAlgn="base">
                <a:spcBef>
                  <a:spcPct val="0"/>
                </a:spcBef>
                <a:spcAft>
                  <a:spcPct val="0"/>
                </a:spcAft>
              </a:pPr>
              <a:endParaRPr lang="fa-IR">
                <a:solidFill>
                  <a:srgbClr val="000000"/>
                </a:solidFill>
                <a:ea typeface="MS PGothic" pitchFamily="34" charset="-128"/>
              </a:endParaRPr>
            </a:p>
          </p:txBody>
        </p:sp>
        <p:sp>
          <p:nvSpPr>
            <p:cNvPr id="33878" name="Oval 86"/>
            <p:cNvSpPr>
              <a:spLocks noChangeArrowheads="1"/>
            </p:cNvSpPr>
            <p:nvPr/>
          </p:nvSpPr>
          <p:spPr bwMode="auto">
            <a:xfrm>
              <a:off x="4483" y="1917"/>
              <a:ext cx="190" cy="85"/>
            </a:xfrm>
            <a:prstGeom prst="ellipse">
              <a:avLst/>
            </a:prstGeom>
            <a:solidFill>
              <a:srgbClr val="FFFF99"/>
            </a:solidFill>
            <a:ln w="12700">
              <a:solidFill>
                <a:schemeClr val="tx1"/>
              </a:solidFill>
              <a:round/>
              <a:headEnd/>
              <a:tailEnd/>
            </a:ln>
          </p:spPr>
          <p:txBody>
            <a:bodyPr wrap="none" anchor="ctr"/>
            <a:lstStyle/>
            <a:p>
              <a:pPr defTabSz="457200" fontAlgn="base">
                <a:spcBef>
                  <a:spcPct val="0"/>
                </a:spcBef>
                <a:spcAft>
                  <a:spcPct val="0"/>
                </a:spcAft>
              </a:pPr>
              <a:endParaRPr lang="fa-IR">
                <a:solidFill>
                  <a:srgbClr val="000000"/>
                </a:solidFill>
                <a:ea typeface="MS PGothic" pitchFamily="34" charset="-128"/>
              </a:endParaRPr>
            </a:p>
          </p:txBody>
        </p:sp>
        <p:sp>
          <p:nvSpPr>
            <p:cNvPr id="33879" name="Oval 87"/>
            <p:cNvSpPr>
              <a:spLocks noChangeArrowheads="1"/>
            </p:cNvSpPr>
            <p:nvPr/>
          </p:nvSpPr>
          <p:spPr bwMode="auto">
            <a:xfrm>
              <a:off x="4622" y="1961"/>
              <a:ext cx="107" cy="86"/>
            </a:xfrm>
            <a:prstGeom prst="ellipse">
              <a:avLst/>
            </a:prstGeom>
            <a:solidFill>
              <a:srgbClr val="FFFF99"/>
            </a:solidFill>
            <a:ln w="12700">
              <a:solidFill>
                <a:schemeClr val="tx1"/>
              </a:solidFill>
              <a:round/>
              <a:headEnd/>
              <a:tailEnd/>
            </a:ln>
          </p:spPr>
          <p:txBody>
            <a:bodyPr wrap="none" anchor="ctr"/>
            <a:lstStyle/>
            <a:p>
              <a:pPr defTabSz="457200" fontAlgn="base">
                <a:spcBef>
                  <a:spcPct val="0"/>
                </a:spcBef>
                <a:spcAft>
                  <a:spcPct val="0"/>
                </a:spcAft>
              </a:pPr>
              <a:endParaRPr lang="fa-IR">
                <a:solidFill>
                  <a:srgbClr val="000000"/>
                </a:solidFill>
                <a:ea typeface="MS PGothic" pitchFamily="34" charset="-128"/>
              </a:endParaRPr>
            </a:p>
          </p:txBody>
        </p:sp>
        <p:sp>
          <p:nvSpPr>
            <p:cNvPr id="33880" name="Oval 88"/>
            <p:cNvSpPr>
              <a:spLocks noChangeArrowheads="1"/>
            </p:cNvSpPr>
            <p:nvPr/>
          </p:nvSpPr>
          <p:spPr bwMode="auto">
            <a:xfrm>
              <a:off x="4706" y="1984"/>
              <a:ext cx="107" cy="85"/>
            </a:xfrm>
            <a:prstGeom prst="ellipse">
              <a:avLst/>
            </a:prstGeom>
            <a:solidFill>
              <a:srgbClr val="FFFF99"/>
            </a:solidFill>
            <a:ln w="12700">
              <a:solidFill>
                <a:schemeClr val="tx1"/>
              </a:solidFill>
              <a:round/>
              <a:headEnd/>
              <a:tailEnd/>
            </a:ln>
          </p:spPr>
          <p:txBody>
            <a:bodyPr wrap="none" anchor="ctr"/>
            <a:lstStyle/>
            <a:p>
              <a:pPr defTabSz="457200" fontAlgn="base">
                <a:spcBef>
                  <a:spcPct val="0"/>
                </a:spcBef>
                <a:spcAft>
                  <a:spcPct val="0"/>
                </a:spcAft>
              </a:pPr>
              <a:endParaRPr lang="fa-IR">
                <a:solidFill>
                  <a:srgbClr val="000000"/>
                </a:solidFill>
                <a:ea typeface="MS PGothic" pitchFamily="34" charset="-128"/>
              </a:endParaRPr>
            </a:p>
          </p:txBody>
        </p:sp>
        <p:sp>
          <p:nvSpPr>
            <p:cNvPr id="33881" name="Oval 89"/>
            <p:cNvSpPr>
              <a:spLocks noChangeArrowheads="1"/>
            </p:cNvSpPr>
            <p:nvPr/>
          </p:nvSpPr>
          <p:spPr bwMode="auto">
            <a:xfrm>
              <a:off x="4734" y="2050"/>
              <a:ext cx="107" cy="86"/>
            </a:xfrm>
            <a:prstGeom prst="ellipse">
              <a:avLst/>
            </a:prstGeom>
            <a:solidFill>
              <a:srgbClr val="FFFF99"/>
            </a:solidFill>
            <a:ln w="12700">
              <a:solidFill>
                <a:schemeClr val="tx1"/>
              </a:solidFill>
              <a:round/>
              <a:headEnd/>
              <a:tailEnd/>
            </a:ln>
          </p:spPr>
          <p:txBody>
            <a:bodyPr wrap="none" anchor="ctr"/>
            <a:lstStyle/>
            <a:p>
              <a:pPr defTabSz="457200" fontAlgn="base">
                <a:spcBef>
                  <a:spcPct val="0"/>
                </a:spcBef>
                <a:spcAft>
                  <a:spcPct val="0"/>
                </a:spcAft>
              </a:pPr>
              <a:endParaRPr lang="fa-IR">
                <a:solidFill>
                  <a:srgbClr val="000000"/>
                </a:solidFill>
                <a:ea typeface="MS PGothic" pitchFamily="34" charset="-128"/>
              </a:endParaRPr>
            </a:p>
          </p:txBody>
        </p:sp>
        <p:sp>
          <p:nvSpPr>
            <p:cNvPr id="33882" name="Oval 90"/>
            <p:cNvSpPr>
              <a:spLocks noChangeArrowheads="1"/>
            </p:cNvSpPr>
            <p:nvPr/>
          </p:nvSpPr>
          <p:spPr bwMode="auto">
            <a:xfrm>
              <a:off x="4790" y="2095"/>
              <a:ext cx="107" cy="85"/>
            </a:xfrm>
            <a:prstGeom prst="ellipse">
              <a:avLst/>
            </a:prstGeom>
            <a:solidFill>
              <a:srgbClr val="FFFF99"/>
            </a:solidFill>
            <a:ln w="12700">
              <a:solidFill>
                <a:schemeClr val="tx1"/>
              </a:solidFill>
              <a:round/>
              <a:headEnd/>
              <a:tailEnd/>
            </a:ln>
          </p:spPr>
          <p:txBody>
            <a:bodyPr wrap="none" anchor="ctr"/>
            <a:lstStyle/>
            <a:p>
              <a:pPr defTabSz="457200" fontAlgn="base">
                <a:spcBef>
                  <a:spcPct val="0"/>
                </a:spcBef>
                <a:spcAft>
                  <a:spcPct val="0"/>
                </a:spcAft>
              </a:pPr>
              <a:endParaRPr lang="fa-IR">
                <a:solidFill>
                  <a:srgbClr val="000000"/>
                </a:solidFill>
                <a:ea typeface="MS PGothic" pitchFamily="34" charset="-128"/>
              </a:endParaRPr>
            </a:p>
          </p:txBody>
        </p:sp>
        <p:sp>
          <p:nvSpPr>
            <p:cNvPr id="33883" name="Oval 91"/>
            <p:cNvSpPr>
              <a:spLocks noChangeArrowheads="1"/>
            </p:cNvSpPr>
            <p:nvPr/>
          </p:nvSpPr>
          <p:spPr bwMode="auto">
            <a:xfrm>
              <a:off x="4845" y="2140"/>
              <a:ext cx="107" cy="85"/>
            </a:xfrm>
            <a:prstGeom prst="ellipse">
              <a:avLst/>
            </a:prstGeom>
            <a:solidFill>
              <a:srgbClr val="FFFF99"/>
            </a:solidFill>
            <a:ln w="12700">
              <a:solidFill>
                <a:schemeClr val="tx1"/>
              </a:solidFill>
              <a:round/>
              <a:headEnd/>
              <a:tailEnd/>
            </a:ln>
          </p:spPr>
          <p:txBody>
            <a:bodyPr wrap="none" anchor="ctr"/>
            <a:lstStyle/>
            <a:p>
              <a:pPr defTabSz="457200" fontAlgn="base">
                <a:spcBef>
                  <a:spcPct val="0"/>
                </a:spcBef>
                <a:spcAft>
                  <a:spcPct val="0"/>
                </a:spcAft>
              </a:pPr>
              <a:endParaRPr lang="fa-IR">
                <a:solidFill>
                  <a:srgbClr val="000000"/>
                </a:solidFill>
                <a:ea typeface="MS PGothic" pitchFamily="34" charset="-128"/>
              </a:endParaRPr>
            </a:p>
          </p:txBody>
        </p:sp>
        <p:sp>
          <p:nvSpPr>
            <p:cNvPr id="33884" name="Oval 92"/>
            <p:cNvSpPr>
              <a:spLocks noChangeArrowheads="1"/>
            </p:cNvSpPr>
            <p:nvPr/>
          </p:nvSpPr>
          <p:spPr bwMode="auto">
            <a:xfrm>
              <a:off x="4929" y="2229"/>
              <a:ext cx="107" cy="85"/>
            </a:xfrm>
            <a:prstGeom prst="ellipse">
              <a:avLst/>
            </a:prstGeom>
            <a:solidFill>
              <a:srgbClr val="FFFF99"/>
            </a:solidFill>
            <a:ln w="12700">
              <a:solidFill>
                <a:schemeClr val="tx1"/>
              </a:solidFill>
              <a:round/>
              <a:headEnd/>
              <a:tailEnd/>
            </a:ln>
          </p:spPr>
          <p:txBody>
            <a:bodyPr wrap="none" anchor="ctr"/>
            <a:lstStyle/>
            <a:p>
              <a:pPr defTabSz="457200" fontAlgn="base">
                <a:spcBef>
                  <a:spcPct val="0"/>
                </a:spcBef>
                <a:spcAft>
                  <a:spcPct val="0"/>
                </a:spcAft>
              </a:pPr>
              <a:endParaRPr lang="fa-IR">
                <a:solidFill>
                  <a:srgbClr val="000000"/>
                </a:solidFill>
                <a:ea typeface="MS PGothic" pitchFamily="34" charset="-128"/>
              </a:endParaRPr>
            </a:p>
          </p:txBody>
        </p:sp>
        <p:sp>
          <p:nvSpPr>
            <p:cNvPr id="33885" name="Oval 93"/>
            <p:cNvSpPr>
              <a:spLocks noChangeArrowheads="1"/>
            </p:cNvSpPr>
            <p:nvPr/>
          </p:nvSpPr>
          <p:spPr bwMode="auto">
            <a:xfrm>
              <a:off x="4929" y="2162"/>
              <a:ext cx="107" cy="85"/>
            </a:xfrm>
            <a:prstGeom prst="ellipse">
              <a:avLst/>
            </a:prstGeom>
            <a:solidFill>
              <a:srgbClr val="FFFF99"/>
            </a:solidFill>
            <a:ln w="12700">
              <a:solidFill>
                <a:schemeClr val="tx1"/>
              </a:solidFill>
              <a:round/>
              <a:headEnd/>
              <a:tailEnd/>
            </a:ln>
          </p:spPr>
          <p:txBody>
            <a:bodyPr wrap="none" anchor="ctr"/>
            <a:lstStyle/>
            <a:p>
              <a:pPr defTabSz="457200" fontAlgn="base">
                <a:spcBef>
                  <a:spcPct val="0"/>
                </a:spcBef>
                <a:spcAft>
                  <a:spcPct val="0"/>
                </a:spcAft>
              </a:pPr>
              <a:endParaRPr lang="fa-IR">
                <a:solidFill>
                  <a:srgbClr val="000000"/>
                </a:solidFill>
                <a:ea typeface="MS PGothic" pitchFamily="34" charset="-128"/>
              </a:endParaRPr>
            </a:p>
          </p:txBody>
        </p:sp>
        <p:sp>
          <p:nvSpPr>
            <p:cNvPr id="33886" name="Oval 94"/>
            <p:cNvSpPr>
              <a:spLocks noChangeArrowheads="1"/>
            </p:cNvSpPr>
            <p:nvPr/>
          </p:nvSpPr>
          <p:spPr bwMode="auto">
            <a:xfrm>
              <a:off x="4204" y="2006"/>
              <a:ext cx="107" cy="85"/>
            </a:xfrm>
            <a:prstGeom prst="ellipse">
              <a:avLst/>
            </a:prstGeom>
            <a:solidFill>
              <a:srgbClr val="FFFF99"/>
            </a:solidFill>
            <a:ln w="12700">
              <a:solidFill>
                <a:schemeClr val="tx1"/>
              </a:solidFill>
              <a:round/>
              <a:headEnd/>
              <a:tailEnd/>
            </a:ln>
          </p:spPr>
          <p:txBody>
            <a:bodyPr wrap="none" anchor="ctr"/>
            <a:lstStyle/>
            <a:p>
              <a:pPr defTabSz="457200" fontAlgn="base">
                <a:spcBef>
                  <a:spcPct val="0"/>
                </a:spcBef>
                <a:spcAft>
                  <a:spcPct val="0"/>
                </a:spcAft>
              </a:pPr>
              <a:endParaRPr lang="fa-IR">
                <a:solidFill>
                  <a:srgbClr val="000000"/>
                </a:solidFill>
                <a:ea typeface="MS PGothic" pitchFamily="34" charset="-128"/>
              </a:endParaRPr>
            </a:p>
          </p:txBody>
        </p:sp>
        <p:sp>
          <p:nvSpPr>
            <p:cNvPr id="33887" name="Oval 95"/>
            <p:cNvSpPr>
              <a:spLocks noChangeArrowheads="1"/>
            </p:cNvSpPr>
            <p:nvPr/>
          </p:nvSpPr>
          <p:spPr bwMode="auto">
            <a:xfrm>
              <a:off x="4260" y="2050"/>
              <a:ext cx="107" cy="86"/>
            </a:xfrm>
            <a:prstGeom prst="ellipse">
              <a:avLst/>
            </a:prstGeom>
            <a:solidFill>
              <a:srgbClr val="FFFF99"/>
            </a:solidFill>
            <a:ln w="12700">
              <a:solidFill>
                <a:schemeClr val="tx1"/>
              </a:solidFill>
              <a:round/>
              <a:headEnd/>
              <a:tailEnd/>
            </a:ln>
          </p:spPr>
          <p:txBody>
            <a:bodyPr wrap="none" anchor="ctr"/>
            <a:lstStyle/>
            <a:p>
              <a:pPr defTabSz="457200" fontAlgn="base">
                <a:spcBef>
                  <a:spcPct val="0"/>
                </a:spcBef>
                <a:spcAft>
                  <a:spcPct val="0"/>
                </a:spcAft>
              </a:pPr>
              <a:endParaRPr lang="fa-IR">
                <a:solidFill>
                  <a:srgbClr val="000000"/>
                </a:solidFill>
                <a:ea typeface="MS PGothic" pitchFamily="34" charset="-128"/>
              </a:endParaRPr>
            </a:p>
          </p:txBody>
        </p:sp>
        <p:sp>
          <p:nvSpPr>
            <p:cNvPr id="33888" name="Oval 96"/>
            <p:cNvSpPr>
              <a:spLocks noChangeArrowheads="1"/>
            </p:cNvSpPr>
            <p:nvPr/>
          </p:nvSpPr>
          <p:spPr bwMode="auto">
            <a:xfrm>
              <a:off x="4315" y="2095"/>
              <a:ext cx="107" cy="85"/>
            </a:xfrm>
            <a:prstGeom prst="ellipse">
              <a:avLst/>
            </a:prstGeom>
            <a:solidFill>
              <a:srgbClr val="FFFF99"/>
            </a:solidFill>
            <a:ln w="12700">
              <a:solidFill>
                <a:schemeClr val="tx1"/>
              </a:solidFill>
              <a:round/>
              <a:headEnd/>
              <a:tailEnd/>
            </a:ln>
          </p:spPr>
          <p:txBody>
            <a:bodyPr wrap="none" anchor="ctr"/>
            <a:lstStyle/>
            <a:p>
              <a:pPr defTabSz="457200" fontAlgn="base">
                <a:spcBef>
                  <a:spcPct val="0"/>
                </a:spcBef>
                <a:spcAft>
                  <a:spcPct val="0"/>
                </a:spcAft>
              </a:pPr>
              <a:endParaRPr lang="fa-IR">
                <a:solidFill>
                  <a:srgbClr val="000000"/>
                </a:solidFill>
                <a:ea typeface="MS PGothic" pitchFamily="34" charset="-128"/>
              </a:endParaRPr>
            </a:p>
          </p:txBody>
        </p:sp>
        <p:sp>
          <p:nvSpPr>
            <p:cNvPr id="33889" name="Oval 97"/>
            <p:cNvSpPr>
              <a:spLocks noChangeArrowheads="1"/>
            </p:cNvSpPr>
            <p:nvPr/>
          </p:nvSpPr>
          <p:spPr bwMode="auto">
            <a:xfrm>
              <a:off x="4371" y="2140"/>
              <a:ext cx="107" cy="85"/>
            </a:xfrm>
            <a:prstGeom prst="ellipse">
              <a:avLst/>
            </a:prstGeom>
            <a:solidFill>
              <a:srgbClr val="FFFF99"/>
            </a:solidFill>
            <a:ln w="12700">
              <a:solidFill>
                <a:schemeClr val="tx1"/>
              </a:solidFill>
              <a:round/>
              <a:headEnd/>
              <a:tailEnd/>
            </a:ln>
          </p:spPr>
          <p:txBody>
            <a:bodyPr wrap="none" anchor="ctr"/>
            <a:lstStyle/>
            <a:p>
              <a:pPr defTabSz="457200" fontAlgn="base">
                <a:spcBef>
                  <a:spcPct val="0"/>
                </a:spcBef>
                <a:spcAft>
                  <a:spcPct val="0"/>
                </a:spcAft>
              </a:pPr>
              <a:endParaRPr lang="fa-IR">
                <a:solidFill>
                  <a:srgbClr val="000000"/>
                </a:solidFill>
                <a:ea typeface="MS PGothic" pitchFamily="34" charset="-128"/>
              </a:endParaRPr>
            </a:p>
          </p:txBody>
        </p:sp>
        <p:sp>
          <p:nvSpPr>
            <p:cNvPr id="33890" name="Oval 98"/>
            <p:cNvSpPr>
              <a:spLocks noChangeArrowheads="1"/>
            </p:cNvSpPr>
            <p:nvPr/>
          </p:nvSpPr>
          <p:spPr bwMode="auto">
            <a:xfrm>
              <a:off x="4427" y="2184"/>
              <a:ext cx="107" cy="86"/>
            </a:xfrm>
            <a:prstGeom prst="ellipse">
              <a:avLst/>
            </a:prstGeom>
            <a:solidFill>
              <a:srgbClr val="FFFF99"/>
            </a:solidFill>
            <a:ln w="12700">
              <a:solidFill>
                <a:schemeClr val="tx1"/>
              </a:solidFill>
              <a:round/>
              <a:headEnd/>
              <a:tailEnd/>
            </a:ln>
          </p:spPr>
          <p:txBody>
            <a:bodyPr wrap="none" anchor="ctr"/>
            <a:lstStyle/>
            <a:p>
              <a:pPr defTabSz="457200" fontAlgn="base">
                <a:spcBef>
                  <a:spcPct val="0"/>
                </a:spcBef>
                <a:spcAft>
                  <a:spcPct val="0"/>
                </a:spcAft>
              </a:pPr>
              <a:endParaRPr lang="fa-IR">
                <a:solidFill>
                  <a:srgbClr val="000000"/>
                </a:solidFill>
                <a:ea typeface="MS PGothic" pitchFamily="34" charset="-128"/>
              </a:endParaRPr>
            </a:p>
          </p:txBody>
        </p:sp>
        <p:sp>
          <p:nvSpPr>
            <p:cNvPr id="33891" name="Oval 99"/>
            <p:cNvSpPr>
              <a:spLocks noChangeArrowheads="1"/>
            </p:cNvSpPr>
            <p:nvPr/>
          </p:nvSpPr>
          <p:spPr bwMode="auto">
            <a:xfrm>
              <a:off x="4483" y="2229"/>
              <a:ext cx="107" cy="85"/>
            </a:xfrm>
            <a:prstGeom prst="ellipse">
              <a:avLst/>
            </a:prstGeom>
            <a:solidFill>
              <a:srgbClr val="FFFF99"/>
            </a:solidFill>
            <a:ln w="12700">
              <a:solidFill>
                <a:schemeClr val="tx1"/>
              </a:solidFill>
              <a:round/>
              <a:headEnd/>
              <a:tailEnd/>
            </a:ln>
          </p:spPr>
          <p:txBody>
            <a:bodyPr wrap="none" anchor="ctr"/>
            <a:lstStyle/>
            <a:p>
              <a:pPr defTabSz="457200" fontAlgn="base">
                <a:spcBef>
                  <a:spcPct val="0"/>
                </a:spcBef>
                <a:spcAft>
                  <a:spcPct val="0"/>
                </a:spcAft>
              </a:pPr>
              <a:endParaRPr lang="fa-IR">
                <a:solidFill>
                  <a:srgbClr val="000000"/>
                </a:solidFill>
                <a:ea typeface="MS PGothic" pitchFamily="34" charset="-128"/>
              </a:endParaRPr>
            </a:p>
          </p:txBody>
        </p:sp>
        <p:sp>
          <p:nvSpPr>
            <p:cNvPr id="33892" name="Oval 100"/>
            <p:cNvSpPr>
              <a:spLocks noChangeArrowheads="1"/>
            </p:cNvSpPr>
            <p:nvPr/>
          </p:nvSpPr>
          <p:spPr bwMode="auto">
            <a:xfrm>
              <a:off x="4539" y="2273"/>
              <a:ext cx="107" cy="86"/>
            </a:xfrm>
            <a:prstGeom prst="ellipse">
              <a:avLst/>
            </a:prstGeom>
            <a:solidFill>
              <a:srgbClr val="FFFF99"/>
            </a:solidFill>
            <a:ln w="12700">
              <a:solidFill>
                <a:schemeClr val="tx1"/>
              </a:solidFill>
              <a:round/>
              <a:headEnd/>
              <a:tailEnd/>
            </a:ln>
          </p:spPr>
          <p:txBody>
            <a:bodyPr wrap="none" anchor="ctr"/>
            <a:lstStyle/>
            <a:p>
              <a:pPr defTabSz="457200" fontAlgn="base">
                <a:spcBef>
                  <a:spcPct val="0"/>
                </a:spcBef>
                <a:spcAft>
                  <a:spcPct val="0"/>
                </a:spcAft>
              </a:pPr>
              <a:endParaRPr lang="fa-IR">
                <a:solidFill>
                  <a:srgbClr val="000000"/>
                </a:solidFill>
                <a:ea typeface="MS PGothic" pitchFamily="34" charset="-128"/>
              </a:endParaRPr>
            </a:p>
          </p:txBody>
        </p:sp>
        <p:sp>
          <p:nvSpPr>
            <p:cNvPr id="33893" name="Oval 101"/>
            <p:cNvSpPr>
              <a:spLocks noChangeArrowheads="1"/>
            </p:cNvSpPr>
            <p:nvPr/>
          </p:nvSpPr>
          <p:spPr bwMode="auto">
            <a:xfrm>
              <a:off x="4594" y="2318"/>
              <a:ext cx="107" cy="85"/>
            </a:xfrm>
            <a:prstGeom prst="ellipse">
              <a:avLst/>
            </a:prstGeom>
            <a:solidFill>
              <a:srgbClr val="FFFF99"/>
            </a:solidFill>
            <a:ln w="12700">
              <a:solidFill>
                <a:schemeClr val="tx1"/>
              </a:solidFill>
              <a:round/>
              <a:headEnd/>
              <a:tailEnd/>
            </a:ln>
          </p:spPr>
          <p:txBody>
            <a:bodyPr wrap="none" anchor="ctr"/>
            <a:lstStyle/>
            <a:p>
              <a:pPr defTabSz="457200" fontAlgn="base">
                <a:spcBef>
                  <a:spcPct val="0"/>
                </a:spcBef>
                <a:spcAft>
                  <a:spcPct val="0"/>
                </a:spcAft>
              </a:pPr>
              <a:endParaRPr lang="fa-IR">
                <a:solidFill>
                  <a:srgbClr val="000000"/>
                </a:solidFill>
                <a:ea typeface="MS PGothic" pitchFamily="34" charset="-128"/>
              </a:endParaRPr>
            </a:p>
          </p:txBody>
        </p:sp>
        <p:sp>
          <p:nvSpPr>
            <p:cNvPr id="33894" name="Oval 102"/>
            <p:cNvSpPr>
              <a:spLocks noChangeArrowheads="1"/>
            </p:cNvSpPr>
            <p:nvPr/>
          </p:nvSpPr>
          <p:spPr bwMode="auto">
            <a:xfrm>
              <a:off x="4650" y="2362"/>
              <a:ext cx="107" cy="86"/>
            </a:xfrm>
            <a:prstGeom prst="ellipse">
              <a:avLst/>
            </a:prstGeom>
            <a:solidFill>
              <a:srgbClr val="FFFF99"/>
            </a:solidFill>
            <a:ln w="12700">
              <a:solidFill>
                <a:schemeClr val="tx1"/>
              </a:solidFill>
              <a:round/>
              <a:headEnd/>
              <a:tailEnd/>
            </a:ln>
          </p:spPr>
          <p:txBody>
            <a:bodyPr wrap="none" anchor="ctr"/>
            <a:lstStyle/>
            <a:p>
              <a:pPr defTabSz="457200" fontAlgn="base">
                <a:spcBef>
                  <a:spcPct val="0"/>
                </a:spcBef>
                <a:spcAft>
                  <a:spcPct val="0"/>
                </a:spcAft>
              </a:pPr>
              <a:endParaRPr lang="fa-IR">
                <a:solidFill>
                  <a:srgbClr val="000000"/>
                </a:solidFill>
                <a:ea typeface="MS PGothic" pitchFamily="34" charset="-128"/>
              </a:endParaRPr>
            </a:p>
          </p:txBody>
        </p:sp>
        <p:sp>
          <p:nvSpPr>
            <p:cNvPr id="33895" name="Oval 103"/>
            <p:cNvSpPr>
              <a:spLocks noChangeArrowheads="1"/>
            </p:cNvSpPr>
            <p:nvPr/>
          </p:nvSpPr>
          <p:spPr bwMode="auto">
            <a:xfrm>
              <a:off x="4176" y="2073"/>
              <a:ext cx="107" cy="85"/>
            </a:xfrm>
            <a:prstGeom prst="ellipse">
              <a:avLst/>
            </a:prstGeom>
            <a:solidFill>
              <a:srgbClr val="FFFF99"/>
            </a:solidFill>
            <a:ln w="12700">
              <a:solidFill>
                <a:schemeClr val="tx1"/>
              </a:solidFill>
              <a:round/>
              <a:headEnd/>
              <a:tailEnd/>
            </a:ln>
          </p:spPr>
          <p:txBody>
            <a:bodyPr wrap="none" anchor="ctr"/>
            <a:lstStyle/>
            <a:p>
              <a:pPr defTabSz="457200" fontAlgn="base">
                <a:spcBef>
                  <a:spcPct val="0"/>
                </a:spcBef>
                <a:spcAft>
                  <a:spcPct val="0"/>
                </a:spcAft>
              </a:pPr>
              <a:endParaRPr lang="fa-IR">
                <a:solidFill>
                  <a:srgbClr val="000000"/>
                </a:solidFill>
                <a:ea typeface="MS PGothic" pitchFamily="34" charset="-128"/>
              </a:endParaRPr>
            </a:p>
          </p:txBody>
        </p:sp>
        <p:sp>
          <p:nvSpPr>
            <p:cNvPr id="33896" name="Oval 104"/>
            <p:cNvSpPr>
              <a:spLocks noChangeArrowheads="1"/>
            </p:cNvSpPr>
            <p:nvPr/>
          </p:nvSpPr>
          <p:spPr bwMode="auto">
            <a:xfrm>
              <a:off x="4232" y="2117"/>
              <a:ext cx="107" cy="86"/>
            </a:xfrm>
            <a:prstGeom prst="ellipse">
              <a:avLst/>
            </a:prstGeom>
            <a:solidFill>
              <a:srgbClr val="FFFF99"/>
            </a:solidFill>
            <a:ln w="12700">
              <a:solidFill>
                <a:schemeClr val="tx1"/>
              </a:solidFill>
              <a:round/>
              <a:headEnd/>
              <a:tailEnd/>
            </a:ln>
          </p:spPr>
          <p:txBody>
            <a:bodyPr wrap="none" anchor="ctr"/>
            <a:lstStyle/>
            <a:p>
              <a:pPr defTabSz="457200" fontAlgn="base">
                <a:spcBef>
                  <a:spcPct val="0"/>
                </a:spcBef>
                <a:spcAft>
                  <a:spcPct val="0"/>
                </a:spcAft>
              </a:pPr>
              <a:endParaRPr lang="fa-IR">
                <a:solidFill>
                  <a:srgbClr val="000000"/>
                </a:solidFill>
                <a:ea typeface="MS PGothic" pitchFamily="34" charset="-128"/>
              </a:endParaRPr>
            </a:p>
          </p:txBody>
        </p:sp>
        <p:sp>
          <p:nvSpPr>
            <p:cNvPr id="33897" name="Oval 105"/>
            <p:cNvSpPr>
              <a:spLocks noChangeArrowheads="1"/>
            </p:cNvSpPr>
            <p:nvPr/>
          </p:nvSpPr>
          <p:spPr bwMode="auto">
            <a:xfrm>
              <a:off x="4288" y="2162"/>
              <a:ext cx="106" cy="85"/>
            </a:xfrm>
            <a:prstGeom prst="ellipse">
              <a:avLst/>
            </a:prstGeom>
            <a:solidFill>
              <a:srgbClr val="FFFF99"/>
            </a:solidFill>
            <a:ln w="12700">
              <a:solidFill>
                <a:schemeClr val="tx1"/>
              </a:solidFill>
              <a:round/>
              <a:headEnd/>
              <a:tailEnd/>
            </a:ln>
          </p:spPr>
          <p:txBody>
            <a:bodyPr wrap="none" anchor="ctr"/>
            <a:lstStyle/>
            <a:p>
              <a:pPr defTabSz="457200" fontAlgn="base">
                <a:spcBef>
                  <a:spcPct val="0"/>
                </a:spcBef>
                <a:spcAft>
                  <a:spcPct val="0"/>
                </a:spcAft>
              </a:pPr>
              <a:endParaRPr lang="fa-IR">
                <a:solidFill>
                  <a:srgbClr val="000000"/>
                </a:solidFill>
                <a:ea typeface="MS PGothic" pitchFamily="34" charset="-128"/>
              </a:endParaRPr>
            </a:p>
          </p:txBody>
        </p:sp>
        <p:sp>
          <p:nvSpPr>
            <p:cNvPr id="33898" name="Oval 106"/>
            <p:cNvSpPr>
              <a:spLocks noChangeArrowheads="1"/>
            </p:cNvSpPr>
            <p:nvPr/>
          </p:nvSpPr>
          <p:spPr bwMode="auto">
            <a:xfrm>
              <a:off x="4343" y="2206"/>
              <a:ext cx="107" cy="86"/>
            </a:xfrm>
            <a:prstGeom prst="ellipse">
              <a:avLst/>
            </a:prstGeom>
            <a:solidFill>
              <a:srgbClr val="FFFF99"/>
            </a:solidFill>
            <a:ln w="12700">
              <a:solidFill>
                <a:schemeClr val="tx1"/>
              </a:solidFill>
              <a:round/>
              <a:headEnd/>
              <a:tailEnd/>
            </a:ln>
          </p:spPr>
          <p:txBody>
            <a:bodyPr wrap="none" anchor="ctr"/>
            <a:lstStyle/>
            <a:p>
              <a:pPr defTabSz="457200" fontAlgn="base">
                <a:spcBef>
                  <a:spcPct val="0"/>
                </a:spcBef>
                <a:spcAft>
                  <a:spcPct val="0"/>
                </a:spcAft>
              </a:pPr>
              <a:endParaRPr lang="fa-IR">
                <a:solidFill>
                  <a:srgbClr val="000000"/>
                </a:solidFill>
                <a:ea typeface="MS PGothic" pitchFamily="34" charset="-128"/>
              </a:endParaRPr>
            </a:p>
          </p:txBody>
        </p:sp>
        <p:sp>
          <p:nvSpPr>
            <p:cNvPr id="33899" name="Oval 107"/>
            <p:cNvSpPr>
              <a:spLocks noChangeArrowheads="1"/>
            </p:cNvSpPr>
            <p:nvPr/>
          </p:nvSpPr>
          <p:spPr bwMode="auto">
            <a:xfrm>
              <a:off x="4315" y="2251"/>
              <a:ext cx="135" cy="85"/>
            </a:xfrm>
            <a:prstGeom prst="ellipse">
              <a:avLst/>
            </a:prstGeom>
            <a:solidFill>
              <a:srgbClr val="FFFF99"/>
            </a:solidFill>
            <a:ln w="12700">
              <a:solidFill>
                <a:schemeClr val="tx1"/>
              </a:solidFill>
              <a:round/>
              <a:headEnd/>
              <a:tailEnd/>
            </a:ln>
          </p:spPr>
          <p:txBody>
            <a:bodyPr wrap="none" anchor="ctr"/>
            <a:lstStyle/>
            <a:p>
              <a:pPr defTabSz="457200" fontAlgn="base">
                <a:spcBef>
                  <a:spcPct val="0"/>
                </a:spcBef>
                <a:spcAft>
                  <a:spcPct val="0"/>
                </a:spcAft>
              </a:pPr>
              <a:endParaRPr lang="fa-IR">
                <a:solidFill>
                  <a:srgbClr val="000000"/>
                </a:solidFill>
                <a:ea typeface="MS PGothic" pitchFamily="34" charset="-128"/>
              </a:endParaRPr>
            </a:p>
          </p:txBody>
        </p:sp>
        <p:sp>
          <p:nvSpPr>
            <p:cNvPr id="33900" name="Oval 108"/>
            <p:cNvSpPr>
              <a:spLocks noChangeArrowheads="1"/>
            </p:cNvSpPr>
            <p:nvPr/>
          </p:nvSpPr>
          <p:spPr bwMode="auto">
            <a:xfrm>
              <a:off x="4511" y="2273"/>
              <a:ext cx="107" cy="86"/>
            </a:xfrm>
            <a:prstGeom prst="ellipse">
              <a:avLst/>
            </a:prstGeom>
            <a:solidFill>
              <a:srgbClr val="FFFF99"/>
            </a:solidFill>
            <a:ln w="12700">
              <a:solidFill>
                <a:schemeClr val="tx1"/>
              </a:solidFill>
              <a:round/>
              <a:headEnd/>
              <a:tailEnd/>
            </a:ln>
          </p:spPr>
          <p:txBody>
            <a:bodyPr wrap="none" anchor="ctr"/>
            <a:lstStyle/>
            <a:p>
              <a:pPr defTabSz="457200" fontAlgn="base">
                <a:spcBef>
                  <a:spcPct val="0"/>
                </a:spcBef>
                <a:spcAft>
                  <a:spcPct val="0"/>
                </a:spcAft>
              </a:pPr>
              <a:endParaRPr lang="fa-IR">
                <a:solidFill>
                  <a:srgbClr val="000000"/>
                </a:solidFill>
                <a:ea typeface="MS PGothic" pitchFamily="34" charset="-128"/>
              </a:endParaRPr>
            </a:p>
          </p:txBody>
        </p:sp>
        <p:sp>
          <p:nvSpPr>
            <p:cNvPr id="33901" name="Oval 109"/>
            <p:cNvSpPr>
              <a:spLocks noChangeArrowheads="1"/>
            </p:cNvSpPr>
            <p:nvPr/>
          </p:nvSpPr>
          <p:spPr bwMode="auto">
            <a:xfrm>
              <a:off x="4427" y="2251"/>
              <a:ext cx="135" cy="152"/>
            </a:xfrm>
            <a:prstGeom prst="ellipse">
              <a:avLst/>
            </a:prstGeom>
            <a:solidFill>
              <a:srgbClr val="FFFF99"/>
            </a:solidFill>
            <a:ln w="12700">
              <a:solidFill>
                <a:schemeClr val="tx1"/>
              </a:solidFill>
              <a:round/>
              <a:headEnd/>
              <a:tailEnd/>
            </a:ln>
          </p:spPr>
          <p:txBody>
            <a:bodyPr wrap="none" anchor="ctr"/>
            <a:lstStyle/>
            <a:p>
              <a:pPr defTabSz="457200" fontAlgn="base">
                <a:spcBef>
                  <a:spcPct val="0"/>
                </a:spcBef>
                <a:spcAft>
                  <a:spcPct val="0"/>
                </a:spcAft>
              </a:pPr>
              <a:endParaRPr lang="fa-IR">
                <a:solidFill>
                  <a:srgbClr val="000000"/>
                </a:solidFill>
                <a:ea typeface="MS PGothic" pitchFamily="34" charset="-128"/>
              </a:endParaRPr>
            </a:p>
          </p:txBody>
        </p:sp>
        <p:sp>
          <p:nvSpPr>
            <p:cNvPr id="33902" name="Oval 110"/>
            <p:cNvSpPr>
              <a:spLocks noChangeArrowheads="1"/>
            </p:cNvSpPr>
            <p:nvPr/>
          </p:nvSpPr>
          <p:spPr bwMode="auto">
            <a:xfrm>
              <a:off x="4566" y="2385"/>
              <a:ext cx="107" cy="85"/>
            </a:xfrm>
            <a:prstGeom prst="ellipse">
              <a:avLst/>
            </a:prstGeom>
            <a:solidFill>
              <a:srgbClr val="FFFF99"/>
            </a:solidFill>
            <a:ln w="12700">
              <a:solidFill>
                <a:schemeClr val="tx1"/>
              </a:solidFill>
              <a:round/>
              <a:headEnd/>
              <a:tailEnd/>
            </a:ln>
          </p:spPr>
          <p:txBody>
            <a:bodyPr wrap="none" anchor="ctr"/>
            <a:lstStyle/>
            <a:p>
              <a:pPr defTabSz="457200" fontAlgn="base">
                <a:spcBef>
                  <a:spcPct val="0"/>
                </a:spcBef>
                <a:spcAft>
                  <a:spcPct val="0"/>
                </a:spcAft>
              </a:pPr>
              <a:endParaRPr lang="fa-IR">
                <a:solidFill>
                  <a:srgbClr val="000000"/>
                </a:solidFill>
                <a:ea typeface="MS PGothic" pitchFamily="34" charset="-128"/>
              </a:endParaRPr>
            </a:p>
          </p:txBody>
        </p:sp>
        <p:sp>
          <p:nvSpPr>
            <p:cNvPr id="33903" name="Oval 111"/>
            <p:cNvSpPr>
              <a:spLocks noChangeArrowheads="1"/>
            </p:cNvSpPr>
            <p:nvPr/>
          </p:nvSpPr>
          <p:spPr bwMode="auto">
            <a:xfrm>
              <a:off x="4539" y="2362"/>
              <a:ext cx="107" cy="86"/>
            </a:xfrm>
            <a:prstGeom prst="ellipse">
              <a:avLst/>
            </a:prstGeom>
            <a:solidFill>
              <a:srgbClr val="FFFF99"/>
            </a:solidFill>
            <a:ln w="12700">
              <a:solidFill>
                <a:schemeClr val="tx1"/>
              </a:solidFill>
              <a:round/>
              <a:headEnd/>
              <a:tailEnd/>
            </a:ln>
          </p:spPr>
          <p:txBody>
            <a:bodyPr wrap="none" anchor="ctr"/>
            <a:lstStyle/>
            <a:p>
              <a:pPr defTabSz="457200" fontAlgn="base">
                <a:spcBef>
                  <a:spcPct val="0"/>
                </a:spcBef>
                <a:spcAft>
                  <a:spcPct val="0"/>
                </a:spcAft>
              </a:pPr>
              <a:endParaRPr lang="fa-IR">
                <a:solidFill>
                  <a:srgbClr val="000000"/>
                </a:solidFill>
                <a:ea typeface="MS PGothic" pitchFamily="34" charset="-128"/>
              </a:endParaRPr>
            </a:p>
          </p:txBody>
        </p:sp>
        <p:sp>
          <p:nvSpPr>
            <p:cNvPr id="33904" name="Oval 112"/>
            <p:cNvSpPr>
              <a:spLocks noChangeArrowheads="1"/>
            </p:cNvSpPr>
            <p:nvPr/>
          </p:nvSpPr>
          <p:spPr bwMode="auto">
            <a:xfrm>
              <a:off x="4260" y="1984"/>
              <a:ext cx="218" cy="85"/>
            </a:xfrm>
            <a:prstGeom prst="ellipse">
              <a:avLst/>
            </a:prstGeom>
            <a:solidFill>
              <a:srgbClr val="FFFF99"/>
            </a:solidFill>
            <a:ln w="12700">
              <a:solidFill>
                <a:schemeClr val="tx1"/>
              </a:solidFill>
              <a:round/>
              <a:headEnd/>
              <a:tailEnd/>
            </a:ln>
          </p:spPr>
          <p:txBody>
            <a:bodyPr wrap="none" anchor="ctr"/>
            <a:lstStyle/>
            <a:p>
              <a:pPr defTabSz="457200" fontAlgn="base">
                <a:spcBef>
                  <a:spcPct val="0"/>
                </a:spcBef>
                <a:spcAft>
                  <a:spcPct val="0"/>
                </a:spcAft>
              </a:pPr>
              <a:endParaRPr lang="fa-IR">
                <a:solidFill>
                  <a:srgbClr val="000000"/>
                </a:solidFill>
                <a:ea typeface="MS PGothic" pitchFamily="34" charset="-128"/>
              </a:endParaRPr>
            </a:p>
          </p:txBody>
        </p:sp>
        <p:sp>
          <p:nvSpPr>
            <p:cNvPr id="33905" name="Oval 113"/>
            <p:cNvSpPr>
              <a:spLocks noChangeArrowheads="1"/>
            </p:cNvSpPr>
            <p:nvPr/>
          </p:nvSpPr>
          <p:spPr bwMode="auto">
            <a:xfrm>
              <a:off x="4343" y="2050"/>
              <a:ext cx="107" cy="86"/>
            </a:xfrm>
            <a:prstGeom prst="ellipse">
              <a:avLst/>
            </a:prstGeom>
            <a:solidFill>
              <a:srgbClr val="FFFF99"/>
            </a:solidFill>
            <a:ln w="12700">
              <a:solidFill>
                <a:schemeClr val="tx1"/>
              </a:solidFill>
              <a:round/>
              <a:headEnd/>
              <a:tailEnd/>
            </a:ln>
          </p:spPr>
          <p:txBody>
            <a:bodyPr wrap="none" anchor="ctr"/>
            <a:lstStyle/>
            <a:p>
              <a:pPr defTabSz="457200" fontAlgn="base">
                <a:spcBef>
                  <a:spcPct val="0"/>
                </a:spcBef>
                <a:spcAft>
                  <a:spcPct val="0"/>
                </a:spcAft>
              </a:pPr>
              <a:endParaRPr lang="fa-IR">
                <a:solidFill>
                  <a:srgbClr val="000000"/>
                </a:solidFill>
                <a:ea typeface="MS PGothic" pitchFamily="34" charset="-128"/>
              </a:endParaRPr>
            </a:p>
          </p:txBody>
        </p:sp>
        <p:sp>
          <p:nvSpPr>
            <p:cNvPr id="33906" name="Oval 114"/>
            <p:cNvSpPr>
              <a:spLocks noChangeArrowheads="1"/>
            </p:cNvSpPr>
            <p:nvPr/>
          </p:nvSpPr>
          <p:spPr bwMode="auto">
            <a:xfrm>
              <a:off x="4427" y="2073"/>
              <a:ext cx="107" cy="85"/>
            </a:xfrm>
            <a:prstGeom prst="ellipse">
              <a:avLst/>
            </a:prstGeom>
            <a:solidFill>
              <a:srgbClr val="FFFF99"/>
            </a:solidFill>
            <a:ln w="12700">
              <a:solidFill>
                <a:schemeClr val="tx1"/>
              </a:solidFill>
              <a:round/>
              <a:headEnd/>
              <a:tailEnd/>
            </a:ln>
          </p:spPr>
          <p:txBody>
            <a:bodyPr wrap="none" anchor="ctr"/>
            <a:lstStyle/>
            <a:p>
              <a:pPr defTabSz="457200" fontAlgn="base">
                <a:spcBef>
                  <a:spcPct val="0"/>
                </a:spcBef>
                <a:spcAft>
                  <a:spcPct val="0"/>
                </a:spcAft>
              </a:pPr>
              <a:endParaRPr lang="fa-IR">
                <a:solidFill>
                  <a:srgbClr val="000000"/>
                </a:solidFill>
                <a:ea typeface="MS PGothic" pitchFamily="34" charset="-128"/>
              </a:endParaRPr>
            </a:p>
          </p:txBody>
        </p:sp>
        <p:sp>
          <p:nvSpPr>
            <p:cNvPr id="33907" name="Oval 115"/>
            <p:cNvSpPr>
              <a:spLocks noChangeArrowheads="1"/>
            </p:cNvSpPr>
            <p:nvPr/>
          </p:nvSpPr>
          <p:spPr bwMode="auto">
            <a:xfrm>
              <a:off x="4455" y="2140"/>
              <a:ext cx="107" cy="85"/>
            </a:xfrm>
            <a:prstGeom prst="ellipse">
              <a:avLst/>
            </a:prstGeom>
            <a:solidFill>
              <a:srgbClr val="FFFF99"/>
            </a:solidFill>
            <a:ln w="12700">
              <a:solidFill>
                <a:schemeClr val="tx1"/>
              </a:solidFill>
              <a:round/>
              <a:headEnd/>
              <a:tailEnd/>
            </a:ln>
          </p:spPr>
          <p:txBody>
            <a:bodyPr wrap="none" anchor="ctr"/>
            <a:lstStyle/>
            <a:p>
              <a:pPr defTabSz="457200" fontAlgn="base">
                <a:spcBef>
                  <a:spcPct val="0"/>
                </a:spcBef>
                <a:spcAft>
                  <a:spcPct val="0"/>
                </a:spcAft>
              </a:pPr>
              <a:endParaRPr lang="fa-IR">
                <a:solidFill>
                  <a:srgbClr val="000000"/>
                </a:solidFill>
                <a:ea typeface="MS PGothic" pitchFamily="34" charset="-128"/>
              </a:endParaRPr>
            </a:p>
          </p:txBody>
        </p:sp>
        <p:sp>
          <p:nvSpPr>
            <p:cNvPr id="33908" name="Oval 116"/>
            <p:cNvSpPr>
              <a:spLocks noChangeArrowheads="1"/>
            </p:cNvSpPr>
            <p:nvPr/>
          </p:nvSpPr>
          <p:spPr bwMode="auto">
            <a:xfrm>
              <a:off x="4455" y="2184"/>
              <a:ext cx="107" cy="86"/>
            </a:xfrm>
            <a:prstGeom prst="ellipse">
              <a:avLst/>
            </a:prstGeom>
            <a:solidFill>
              <a:srgbClr val="FFFF99"/>
            </a:solidFill>
            <a:ln w="12700">
              <a:solidFill>
                <a:schemeClr val="tx1"/>
              </a:solidFill>
              <a:round/>
              <a:headEnd/>
              <a:tailEnd/>
            </a:ln>
          </p:spPr>
          <p:txBody>
            <a:bodyPr wrap="none" anchor="ctr"/>
            <a:lstStyle/>
            <a:p>
              <a:pPr defTabSz="457200" fontAlgn="base">
                <a:spcBef>
                  <a:spcPct val="0"/>
                </a:spcBef>
                <a:spcAft>
                  <a:spcPct val="0"/>
                </a:spcAft>
              </a:pPr>
              <a:endParaRPr lang="fa-IR">
                <a:solidFill>
                  <a:srgbClr val="000000"/>
                </a:solidFill>
                <a:ea typeface="MS PGothic" pitchFamily="34" charset="-128"/>
              </a:endParaRPr>
            </a:p>
          </p:txBody>
        </p:sp>
        <p:sp>
          <p:nvSpPr>
            <p:cNvPr id="33909" name="Oval 117"/>
            <p:cNvSpPr>
              <a:spLocks noChangeArrowheads="1"/>
            </p:cNvSpPr>
            <p:nvPr/>
          </p:nvSpPr>
          <p:spPr bwMode="auto">
            <a:xfrm>
              <a:off x="4539" y="2229"/>
              <a:ext cx="134" cy="85"/>
            </a:xfrm>
            <a:prstGeom prst="ellipse">
              <a:avLst/>
            </a:prstGeom>
            <a:solidFill>
              <a:srgbClr val="FFFF99"/>
            </a:solidFill>
            <a:ln w="12700">
              <a:solidFill>
                <a:schemeClr val="tx1"/>
              </a:solidFill>
              <a:round/>
              <a:headEnd/>
              <a:tailEnd/>
            </a:ln>
          </p:spPr>
          <p:txBody>
            <a:bodyPr wrap="none" anchor="ctr"/>
            <a:lstStyle/>
            <a:p>
              <a:pPr defTabSz="457200" fontAlgn="base">
                <a:spcBef>
                  <a:spcPct val="0"/>
                </a:spcBef>
                <a:spcAft>
                  <a:spcPct val="0"/>
                </a:spcAft>
              </a:pPr>
              <a:endParaRPr lang="fa-IR">
                <a:solidFill>
                  <a:srgbClr val="000000"/>
                </a:solidFill>
                <a:ea typeface="MS PGothic" pitchFamily="34" charset="-128"/>
              </a:endParaRPr>
            </a:p>
          </p:txBody>
        </p:sp>
        <p:sp>
          <p:nvSpPr>
            <p:cNvPr id="33910" name="Oval 118"/>
            <p:cNvSpPr>
              <a:spLocks noChangeArrowheads="1"/>
            </p:cNvSpPr>
            <p:nvPr/>
          </p:nvSpPr>
          <p:spPr bwMode="auto">
            <a:xfrm>
              <a:off x="4622" y="2273"/>
              <a:ext cx="107" cy="86"/>
            </a:xfrm>
            <a:prstGeom prst="ellipse">
              <a:avLst/>
            </a:prstGeom>
            <a:solidFill>
              <a:srgbClr val="FFFF99"/>
            </a:solidFill>
            <a:ln w="12700">
              <a:solidFill>
                <a:schemeClr val="tx1"/>
              </a:solidFill>
              <a:round/>
              <a:headEnd/>
              <a:tailEnd/>
            </a:ln>
          </p:spPr>
          <p:txBody>
            <a:bodyPr wrap="none" anchor="ctr"/>
            <a:lstStyle/>
            <a:p>
              <a:pPr defTabSz="457200" fontAlgn="base">
                <a:spcBef>
                  <a:spcPct val="0"/>
                </a:spcBef>
                <a:spcAft>
                  <a:spcPct val="0"/>
                </a:spcAft>
              </a:pPr>
              <a:endParaRPr lang="fa-IR">
                <a:solidFill>
                  <a:srgbClr val="000000"/>
                </a:solidFill>
                <a:ea typeface="MS PGothic" pitchFamily="34" charset="-128"/>
              </a:endParaRPr>
            </a:p>
          </p:txBody>
        </p:sp>
        <p:sp>
          <p:nvSpPr>
            <p:cNvPr id="33911" name="Oval 119"/>
            <p:cNvSpPr>
              <a:spLocks noChangeArrowheads="1"/>
            </p:cNvSpPr>
            <p:nvPr/>
          </p:nvSpPr>
          <p:spPr bwMode="auto">
            <a:xfrm>
              <a:off x="4678" y="2318"/>
              <a:ext cx="107" cy="85"/>
            </a:xfrm>
            <a:prstGeom prst="ellipse">
              <a:avLst/>
            </a:prstGeom>
            <a:solidFill>
              <a:srgbClr val="FFFF99"/>
            </a:solidFill>
            <a:ln w="12700">
              <a:solidFill>
                <a:schemeClr val="tx1"/>
              </a:solidFill>
              <a:round/>
              <a:headEnd/>
              <a:tailEnd/>
            </a:ln>
          </p:spPr>
          <p:txBody>
            <a:bodyPr wrap="none" anchor="ctr"/>
            <a:lstStyle/>
            <a:p>
              <a:pPr defTabSz="457200" fontAlgn="base">
                <a:spcBef>
                  <a:spcPct val="0"/>
                </a:spcBef>
                <a:spcAft>
                  <a:spcPct val="0"/>
                </a:spcAft>
              </a:pPr>
              <a:endParaRPr lang="fa-IR">
                <a:solidFill>
                  <a:srgbClr val="000000"/>
                </a:solidFill>
                <a:ea typeface="MS PGothic" pitchFamily="34" charset="-128"/>
              </a:endParaRPr>
            </a:p>
          </p:txBody>
        </p:sp>
        <p:sp>
          <p:nvSpPr>
            <p:cNvPr id="33912" name="Oval 120"/>
            <p:cNvSpPr>
              <a:spLocks noChangeArrowheads="1"/>
            </p:cNvSpPr>
            <p:nvPr/>
          </p:nvSpPr>
          <p:spPr bwMode="auto">
            <a:xfrm>
              <a:off x="4706" y="2340"/>
              <a:ext cx="107" cy="108"/>
            </a:xfrm>
            <a:prstGeom prst="ellipse">
              <a:avLst/>
            </a:prstGeom>
            <a:solidFill>
              <a:srgbClr val="FFFF99"/>
            </a:solidFill>
            <a:ln w="12700">
              <a:solidFill>
                <a:schemeClr val="tx1"/>
              </a:solidFill>
              <a:round/>
              <a:headEnd/>
              <a:tailEnd/>
            </a:ln>
          </p:spPr>
          <p:txBody>
            <a:bodyPr wrap="none" anchor="ctr"/>
            <a:lstStyle/>
            <a:p>
              <a:pPr defTabSz="457200" fontAlgn="base">
                <a:spcBef>
                  <a:spcPct val="0"/>
                </a:spcBef>
                <a:spcAft>
                  <a:spcPct val="0"/>
                </a:spcAft>
              </a:pPr>
              <a:endParaRPr lang="fa-IR">
                <a:solidFill>
                  <a:srgbClr val="000000"/>
                </a:solidFill>
                <a:ea typeface="MS PGothic" pitchFamily="34" charset="-128"/>
              </a:endParaRPr>
            </a:p>
          </p:txBody>
        </p:sp>
        <p:sp>
          <p:nvSpPr>
            <p:cNvPr id="33913" name="Oval 121"/>
            <p:cNvSpPr>
              <a:spLocks noChangeArrowheads="1"/>
            </p:cNvSpPr>
            <p:nvPr/>
          </p:nvSpPr>
          <p:spPr bwMode="auto">
            <a:xfrm>
              <a:off x="4343" y="1961"/>
              <a:ext cx="51" cy="19"/>
            </a:xfrm>
            <a:prstGeom prst="ellipse">
              <a:avLst/>
            </a:prstGeom>
            <a:solidFill>
              <a:srgbClr val="FFFF99"/>
            </a:solidFill>
            <a:ln w="12700">
              <a:solidFill>
                <a:srgbClr val="FFC5CF"/>
              </a:solidFill>
              <a:round/>
              <a:headEnd/>
              <a:tailEnd/>
            </a:ln>
          </p:spPr>
          <p:txBody>
            <a:bodyPr wrap="none" anchor="ctr"/>
            <a:lstStyle/>
            <a:p>
              <a:pPr defTabSz="457200" fontAlgn="base">
                <a:spcBef>
                  <a:spcPct val="0"/>
                </a:spcBef>
                <a:spcAft>
                  <a:spcPct val="0"/>
                </a:spcAft>
              </a:pPr>
              <a:endParaRPr lang="fa-IR">
                <a:solidFill>
                  <a:srgbClr val="000000"/>
                </a:solidFill>
                <a:ea typeface="MS PGothic" pitchFamily="34" charset="-128"/>
              </a:endParaRPr>
            </a:p>
          </p:txBody>
        </p:sp>
        <p:sp>
          <p:nvSpPr>
            <p:cNvPr id="33914" name="Oval 122"/>
            <p:cNvSpPr>
              <a:spLocks noChangeArrowheads="1"/>
            </p:cNvSpPr>
            <p:nvPr/>
          </p:nvSpPr>
          <p:spPr bwMode="auto">
            <a:xfrm>
              <a:off x="4511" y="2006"/>
              <a:ext cx="51" cy="18"/>
            </a:xfrm>
            <a:prstGeom prst="ellipse">
              <a:avLst/>
            </a:prstGeom>
            <a:solidFill>
              <a:srgbClr val="FFFF99"/>
            </a:solidFill>
            <a:ln w="12700">
              <a:solidFill>
                <a:srgbClr val="FFC5CF"/>
              </a:solidFill>
              <a:round/>
              <a:headEnd/>
              <a:tailEnd/>
            </a:ln>
          </p:spPr>
          <p:txBody>
            <a:bodyPr wrap="none" anchor="ctr"/>
            <a:lstStyle/>
            <a:p>
              <a:pPr defTabSz="457200" fontAlgn="base">
                <a:spcBef>
                  <a:spcPct val="0"/>
                </a:spcBef>
                <a:spcAft>
                  <a:spcPct val="0"/>
                </a:spcAft>
              </a:pPr>
              <a:endParaRPr lang="fa-IR">
                <a:solidFill>
                  <a:srgbClr val="000000"/>
                </a:solidFill>
                <a:ea typeface="MS PGothic" pitchFamily="34" charset="-128"/>
              </a:endParaRPr>
            </a:p>
          </p:txBody>
        </p:sp>
        <p:sp>
          <p:nvSpPr>
            <p:cNvPr id="33915" name="Oval 123"/>
            <p:cNvSpPr>
              <a:spLocks noChangeArrowheads="1"/>
            </p:cNvSpPr>
            <p:nvPr/>
          </p:nvSpPr>
          <p:spPr bwMode="auto">
            <a:xfrm>
              <a:off x="4288" y="2095"/>
              <a:ext cx="51" cy="19"/>
            </a:xfrm>
            <a:prstGeom prst="ellipse">
              <a:avLst/>
            </a:prstGeom>
            <a:solidFill>
              <a:srgbClr val="FFFF99"/>
            </a:solidFill>
            <a:ln w="12700">
              <a:solidFill>
                <a:srgbClr val="FFC5CF"/>
              </a:solidFill>
              <a:round/>
              <a:headEnd/>
              <a:tailEnd/>
            </a:ln>
          </p:spPr>
          <p:txBody>
            <a:bodyPr wrap="none" anchor="ctr"/>
            <a:lstStyle/>
            <a:p>
              <a:pPr defTabSz="457200" fontAlgn="base">
                <a:spcBef>
                  <a:spcPct val="0"/>
                </a:spcBef>
                <a:spcAft>
                  <a:spcPct val="0"/>
                </a:spcAft>
              </a:pPr>
              <a:endParaRPr lang="fa-IR">
                <a:solidFill>
                  <a:srgbClr val="000000"/>
                </a:solidFill>
                <a:ea typeface="MS PGothic" pitchFamily="34" charset="-128"/>
              </a:endParaRPr>
            </a:p>
          </p:txBody>
        </p:sp>
        <p:sp>
          <p:nvSpPr>
            <p:cNvPr id="33916" name="Oval 124"/>
            <p:cNvSpPr>
              <a:spLocks noChangeArrowheads="1"/>
            </p:cNvSpPr>
            <p:nvPr/>
          </p:nvSpPr>
          <p:spPr bwMode="auto">
            <a:xfrm>
              <a:off x="4622" y="2050"/>
              <a:ext cx="51" cy="19"/>
            </a:xfrm>
            <a:prstGeom prst="ellipse">
              <a:avLst/>
            </a:prstGeom>
            <a:solidFill>
              <a:srgbClr val="FFFF99"/>
            </a:solidFill>
            <a:ln w="12700">
              <a:solidFill>
                <a:srgbClr val="FFC5CF"/>
              </a:solidFill>
              <a:round/>
              <a:headEnd/>
              <a:tailEnd/>
            </a:ln>
          </p:spPr>
          <p:txBody>
            <a:bodyPr wrap="none" anchor="ctr"/>
            <a:lstStyle/>
            <a:p>
              <a:pPr defTabSz="457200" fontAlgn="base">
                <a:spcBef>
                  <a:spcPct val="0"/>
                </a:spcBef>
                <a:spcAft>
                  <a:spcPct val="0"/>
                </a:spcAft>
              </a:pPr>
              <a:endParaRPr lang="fa-IR">
                <a:solidFill>
                  <a:srgbClr val="000000"/>
                </a:solidFill>
                <a:ea typeface="MS PGothic" pitchFamily="34" charset="-128"/>
              </a:endParaRPr>
            </a:p>
          </p:txBody>
        </p:sp>
        <p:sp>
          <p:nvSpPr>
            <p:cNvPr id="33917" name="Oval 125"/>
            <p:cNvSpPr>
              <a:spLocks noChangeArrowheads="1"/>
            </p:cNvSpPr>
            <p:nvPr/>
          </p:nvSpPr>
          <p:spPr bwMode="auto">
            <a:xfrm>
              <a:off x="4594" y="2318"/>
              <a:ext cx="52" cy="18"/>
            </a:xfrm>
            <a:prstGeom prst="ellipse">
              <a:avLst/>
            </a:prstGeom>
            <a:solidFill>
              <a:srgbClr val="FFFF99"/>
            </a:solidFill>
            <a:ln w="12700">
              <a:solidFill>
                <a:srgbClr val="FFC5CF"/>
              </a:solidFill>
              <a:round/>
              <a:headEnd/>
              <a:tailEnd/>
            </a:ln>
          </p:spPr>
          <p:txBody>
            <a:bodyPr wrap="none" anchor="ctr"/>
            <a:lstStyle/>
            <a:p>
              <a:pPr defTabSz="457200" fontAlgn="base">
                <a:spcBef>
                  <a:spcPct val="0"/>
                </a:spcBef>
                <a:spcAft>
                  <a:spcPct val="0"/>
                </a:spcAft>
              </a:pPr>
              <a:endParaRPr lang="fa-IR">
                <a:solidFill>
                  <a:srgbClr val="000000"/>
                </a:solidFill>
                <a:ea typeface="MS PGothic" pitchFamily="34" charset="-128"/>
              </a:endParaRPr>
            </a:p>
          </p:txBody>
        </p:sp>
        <p:sp>
          <p:nvSpPr>
            <p:cNvPr id="33918" name="Oval 126"/>
            <p:cNvSpPr>
              <a:spLocks noChangeArrowheads="1"/>
            </p:cNvSpPr>
            <p:nvPr/>
          </p:nvSpPr>
          <p:spPr bwMode="auto">
            <a:xfrm>
              <a:off x="4427" y="2229"/>
              <a:ext cx="51" cy="18"/>
            </a:xfrm>
            <a:prstGeom prst="ellipse">
              <a:avLst/>
            </a:prstGeom>
            <a:solidFill>
              <a:srgbClr val="FFFF99"/>
            </a:solidFill>
            <a:ln w="12700">
              <a:solidFill>
                <a:srgbClr val="FFC5CF"/>
              </a:solidFill>
              <a:round/>
              <a:headEnd/>
              <a:tailEnd/>
            </a:ln>
          </p:spPr>
          <p:txBody>
            <a:bodyPr wrap="none" anchor="ctr"/>
            <a:lstStyle/>
            <a:p>
              <a:pPr defTabSz="457200" fontAlgn="base">
                <a:spcBef>
                  <a:spcPct val="0"/>
                </a:spcBef>
                <a:spcAft>
                  <a:spcPct val="0"/>
                </a:spcAft>
              </a:pPr>
              <a:endParaRPr lang="fa-IR">
                <a:solidFill>
                  <a:srgbClr val="000000"/>
                </a:solidFill>
                <a:ea typeface="MS PGothic" pitchFamily="34" charset="-128"/>
              </a:endParaRPr>
            </a:p>
          </p:txBody>
        </p:sp>
        <p:sp>
          <p:nvSpPr>
            <p:cNvPr id="33919" name="Oval 127"/>
            <p:cNvSpPr>
              <a:spLocks noChangeArrowheads="1"/>
            </p:cNvSpPr>
            <p:nvPr/>
          </p:nvSpPr>
          <p:spPr bwMode="auto">
            <a:xfrm>
              <a:off x="4455" y="2050"/>
              <a:ext cx="51" cy="19"/>
            </a:xfrm>
            <a:prstGeom prst="ellipse">
              <a:avLst/>
            </a:prstGeom>
            <a:solidFill>
              <a:srgbClr val="FFFF99"/>
            </a:solidFill>
            <a:ln w="12700">
              <a:solidFill>
                <a:srgbClr val="FFC5CF"/>
              </a:solidFill>
              <a:round/>
              <a:headEnd/>
              <a:tailEnd/>
            </a:ln>
          </p:spPr>
          <p:txBody>
            <a:bodyPr wrap="none" anchor="ctr"/>
            <a:lstStyle/>
            <a:p>
              <a:pPr defTabSz="457200" fontAlgn="base">
                <a:spcBef>
                  <a:spcPct val="0"/>
                </a:spcBef>
                <a:spcAft>
                  <a:spcPct val="0"/>
                </a:spcAft>
              </a:pPr>
              <a:endParaRPr lang="fa-IR">
                <a:solidFill>
                  <a:srgbClr val="000000"/>
                </a:solidFill>
                <a:ea typeface="MS PGothic" pitchFamily="34" charset="-128"/>
              </a:endParaRPr>
            </a:p>
          </p:txBody>
        </p:sp>
        <p:sp>
          <p:nvSpPr>
            <p:cNvPr id="33920" name="Oval 128"/>
            <p:cNvSpPr>
              <a:spLocks noChangeArrowheads="1"/>
            </p:cNvSpPr>
            <p:nvPr/>
          </p:nvSpPr>
          <p:spPr bwMode="auto">
            <a:xfrm>
              <a:off x="4734" y="2206"/>
              <a:ext cx="51" cy="19"/>
            </a:xfrm>
            <a:prstGeom prst="ellipse">
              <a:avLst/>
            </a:prstGeom>
            <a:solidFill>
              <a:srgbClr val="FFFF99"/>
            </a:solidFill>
            <a:ln w="12700">
              <a:solidFill>
                <a:srgbClr val="FFC5CF"/>
              </a:solidFill>
              <a:round/>
              <a:headEnd/>
              <a:tailEnd/>
            </a:ln>
          </p:spPr>
          <p:txBody>
            <a:bodyPr wrap="none" anchor="ctr"/>
            <a:lstStyle/>
            <a:p>
              <a:pPr defTabSz="457200" fontAlgn="base">
                <a:spcBef>
                  <a:spcPct val="0"/>
                </a:spcBef>
                <a:spcAft>
                  <a:spcPct val="0"/>
                </a:spcAft>
              </a:pPr>
              <a:endParaRPr lang="fa-IR">
                <a:solidFill>
                  <a:srgbClr val="000000"/>
                </a:solidFill>
                <a:ea typeface="MS PGothic" pitchFamily="34" charset="-128"/>
              </a:endParaRPr>
            </a:p>
          </p:txBody>
        </p:sp>
        <p:sp>
          <p:nvSpPr>
            <p:cNvPr id="33921" name="Oval 129"/>
            <p:cNvSpPr>
              <a:spLocks noChangeArrowheads="1"/>
            </p:cNvSpPr>
            <p:nvPr/>
          </p:nvSpPr>
          <p:spPr bwMode="auto">
            <a:xfrm>
              <a:off x="4734" y="2318"/>
              <a:ext cx="51" cy="18"/>
            </a:xfrm>
            <a:prstGeom prst="ellipse">
              <a:avLst/>
            </a:prstGeom>
            <a:solidFill>
              <a:srgbClr val="FFFF99"/>
            </a:solidFill>
            <a:ln w="12700">
              <a:solidFill>
                <a:srgbClr val="FFC5CF"/>
              </a:solidFill>
              <a:round/>
              <a:headEnd/>
              <a:tailEnd/>
            </a:ln>
          </p:spPr>
          <p:txBody>
            <a:bodyPr wrap="none" anchor="ctr"/>
            <a:lstStyle/>
            <a:p>
              <a:pPr defTabSz="457200" fontAlgn="base">
                <a:spcBef>
                  <a:spcPct val="0"/>
                </a:spcBef>
                <a:spcAft>
                  <a:spcPct val="0"/>
                </a:spcAft>
              </a:pPr>
              <a:endParaRPr lang="fa-IR">
                <a:solidFill>
                  <a:srgbClr val="000000"/>
                </a:solidFill>
                <a:ea typeface="MS PGothic" pitchFamily="34" charset="-128"/>
              </a:endParaRPr>
            </a:p>
          </p:txBody>
        </p:sp>
        <p:sp>
          <p:nvSpPr>
            <p:cNvPr id="33922" name="Oval 130"/>
            <p:cNvSpPr>
              <a:spLocks noChangeArrowheads="1"/>
            </p:cNvSpPr>
            <p:nvPr/>
          </p:nvSpPr>
          <p:spPr bwMode="auto">
            <a:xfrm>
              <a:off x="4511" y="1895"/>
              <a:ext cx="107" cy="85"/>
            </a:xfrm>
            <a:prstGeom prst="ellipse">
              <a:avLst/>
            </a:prstGeom>
            <a:solidFill>
              <a:srgbClr val="FFFF99"/>
            </a:solidFill>
            <a:ln w="12700">
              <a:solidFill>
                <a:schemeClr val="tx1"/>
              </a:solidFill>
              <a:round/>
              <a:headEnd/>
              <a:tailEnd/>
            </a:ln>
          </p:spPr>
          <p:txBody>
            <a:bodyPr wrap="none" anchor="ctr"/>
            <a:lstStyle/>
            <a:p>
              <a:pPr defTabSz="457200" fontAlgn="base">
                <a:spcBef>
                  <a:spcPct val="0"/>
                </a:spcBef>
                <a:spcAft>
                  <a:spcPct val="0"/>
                </a:spcAft>
              </a:pPr>
              <a:endParaRPr lang="fa-IR">
                <a:solidFill>
                  <a:srgbClr val="000000"/>
                </a:solidFill>
                <a:ea typeface="MS PGothic" pitchFamily="34" charset="-128"/>
              </a:endParaRPr>
            </a:p>
          </p:txBody>
        </p:sp>
      </p:grpSp>
      <p:cxnSp>
        <p:nvCxnSpPr>
          <p:cNvPr id="33823" name="Straight Arrow Connector 423"/>
          <p:cNvCxnSpPr>
            <a:cxnSpLocks noChangeShapeType="1"/>
          </p:cNvCxnSpPr>
          <p:nvPr/>
        </p:nvCxnSpPr>
        <p:spPr bwMode="auto">
          <a:xfrm rot="5400000">
            <a:off x="6779419" y="5479257"/>
            <a:ext cx="917575" cy="1587"/>
          </a:xfrm>
          <a:prstGeom prst="straightConnector1">
            <a:avLst/>
          </a:prstGeom>
          <a:noFill/>
          <a:ln w="57150">
            <a:solidFill>
              <a:srgbClr val="C2FFF0"/>
            </a:solidFill>
            <a:round/>
            <a:headEnd/>
            <a:tailEnd type="arrow" w="med" len="med"/>
          </a:ln>
          <a:extLst>
            <a:ext uri="{909E8E84-426E-40DD-AFC4-6F175D3DCCD1}">
              <a14:hiddenFill xmlns:a14="http://schemas.microsoft.com/office/drawing/2010/main" xmlns="">
                <a:noFill/>
              </a14:hiddenFill>
            </a:ext>
          </a:extLst>
        </p:spPr>
      </p:cxnSp>
      <p:sp>
        <p:nvSpPr>
          <p:cNvPr id="355" name="Text Box 41"/>
          <p:cNvSpPr txBox="1">
            <a:spLocks noChangeArrowheads="1"/>
          </p:cNvSpPr>
          <p:nvPr/>
        </p:nvSpPr>
        <p:spPr bwMode="auto">
          <a:xfrm>
            <a:off x="6340475" y="5997575"/>
            <a:ext cx="1466850" cy="692150"/>
          </a:xfrm>
          <a:prstGeom prst="rect">
            <a:avLst/>
          </a:prstGeom>
          <a:solidFill>
            <a:srgbClr val="FF0000"/>
          </a:solidFill>
          <a:ln w="19050" cap="flat" cmpd="sng" algn="ctr">
            <a:solidFill>
              <a:schemeClr val="bg1"/>
            </a:solidFill>
            <a:prstDash val="solid"/>
            <a:miter lim="800000"/>
            <a:headEnd type="none" w="med" len="med"/>
            <a:tailEnd type="none" w="med" len="med"/>
          </a:ln>
        </p:spPr>
        <p:txBody>
          <a:bodyPr wrap="none" tIns="91440">
            <a:spAutoFit/>
          </a:bodyPr>
          <a:lstStyle/>
          <a:p>
            <a:pPr algn="ctr" eaLnBrk="0" hangingPunct="0">
              <a:lnSpc>
                <a:spcPct val="75000"/>
              </a:lnSpc>
              <a:defRPr/>
            </a:pPr>
            <a:r>
              <a:rPr lang="en-US" sz="2400" b="1" dirty="0">
                <a:solidFill>
                  <a:srgbClr val="FFFFFF"/>
                </a:solidFill>
                <a:effectLst>
                  <a:outerShdw blurRad="38100" dist="38100" dir="2700000" algn="tl">
                    <a:srgbClr val="000000">
                      <a:alpha val="43137"/>
                    </a:srgbClr>
                  </a:outerShdw>
                </a:effectLst>
                <a:latin typeface="Arial" charset="0"/>
                <a:ea typeface="ＭＳ Ｐゴシック" charset="-128"/>
                <a:cs typeface="ＭＳ Ｐゴシック" charset="-128"/>
              </a:rPr>
              <a:t>CV </a:t>
            </a:r>
          </a:p>
          <a:p>
            <a:pPr algn="ctr" eaLnBrk="0" hangingPunct="0">
              <a:lnSpc>
                <a:spcPct val="75000"/>
              </a:lnSpc>
              <a:defRPr/>
            </a:pPr>
            <a:r>
              <a:rPr lang="en-US" sz="2400" b="1" dirty="0">
                <a:solidFill>
                  <a:srgbClr val="FFFFFF"/>
                </a:solidFill>
                <a:effectLst>
                  <a:outerShdw blurRad="38100" dist="38100" dir="2700000" algn="tl">
                    <a:srgbClr val="000000">
                      <a:alpha val="43137"/>
                    </a:srgbClr>
                  </a:outerShdw>
                </a:effectLst>
                <a:latin typeface="Arial" charset="0"/>
                <a:ea typeface="ＭＳ Ｐゴシック" charset="-128"/>
                <a:cs typeface="ＭＳ Ｐゴシック" charset="-128"/>
              </a:rPr>
              <a:t>Collapse</a:t>
            </a:r>
          </a:p>
        </p:txBody>
      </p:sp>
      <p:pic>
        <p:nvPicPr>
          <p:cNvPr id="33825" name="Picture 439"/>
          <p:cNvPicPr>
            <a:picLocks noChangeAspect="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7889875" y="5770563"/>
            <a:ext cx="1025525" cy="1025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357" name="Straight Arrow Connector 356"/>
          <p:cNvCxnSpPr/>
          <p:nvPr/>
        </p:nvCxnSpPr>
        <p:spPr bwMode="auto">
          <a:xfrm>
            <a:off x="5638800" y="762000"/>
            <a:ext cx="646113" cy="627063"/>
          </a:xfrm>
          <a:prstGeom prst="straightConnector1">
            <a:avLst/>
          </a:prstGeom>
          <a:solidFill>
            <a:schemeClr val="accent1"/>
          </a:solidFill>
          <a:ln w="57150" cap="flat" cmpd="sng" algn="ctr">
            <a:solidFill>
              <a:schemeClr val="accent1">
                <a:lumMod val="20000"/>
                <a:lumOff val="80000"/>
              </a:schemeClr>
            </a:solidFill>
            <a:prstDash val="solid"/>
            <a:round/>
            <a:headEnd type="none" w="med" len="med"/>
            <a:tailEnd type="arrow" w="med" len="med"/>
          </a:ln>
          <a:effectLst/>
        </p:spPr>
      </p:cxnSp>
      <p:graphicFrame>
        <p:nvGraphicFramePr>
          <p:cNvPr id="33827" name="Object 5"/>
          <p:cNvGraphicFramePr>
            <a:graphicFrameLocks/>
          </p:cNvGraphicFramePr>
          <p:nvPr/>
        </p:nvGraphicFramePr>
        <p:xfrm>
          <a:off x="7239000" y="2806700"/>
          <a:ext cx="1266825" cy="1231900"/>
        </p:xfrm>
        <a:graphic>
          <a:graphicData uri="http://schemas.openxmlformats.org/presentationml/2006/ole">
            <p:oleObj spid="_x0000_s1055" r:id="rId7" imgW="1562100" imgH="1478280" progId="">
              <p:embed/>
            </p:oleObj>
          </a:graphicData>
        </a:graphic>
      </p:graphicFrame>
      <p:sp>
        <p:nvSpPr>
          <p:cNvPr id="36906" name="Text Box 41"/>
          <p:cNvSpPr txBox="1">
            <a:spLocks noChangeArrowheads="1"/>
          </p:cNvSpPr>
          <p:nvPr/>
        </p:nvSpPr>
        <p:spPr bwMode="auto">
          <a:xfrm>
            <a:off x="2278063" y="2747963"/>
            <a:ext cx="1774825" cy="415925"/>
          </a:xfrm>
          <a:prstGeom prst="rect">
            <a:avLst/>
          </a:prstGeom>
          <a:solidFill>
            <a:srgbClr val="7F7F7F"/>
          </a:solidFill>
          <a:ln w="19050" cap="flat" cmpd="sng" algn="ctr">
            <a:solidFill>
              <a:srgbClr val="FFFF00"/>
            </a:solidFill>
            <a:prstDash val="solid"/>
            <a:miter lim="800000"/>
            <a:headEnd type="none" w="med" len="med"/>
            <a:tailEnd type="none" w="med" len="med"/>
          </a:ln>
        </p:spPr>
        <p:txBody>
          <a:bodyPr wrap="none" tIns="91440">
            <a:spAutoFit/>
          </a:bodyPr>
          <a:lstStyle/>
          <a:p>
            <a:pPr algn="ctr" eaLnBrk="0" hangingPunct="0">
              <a:lnSpc>
                <a:spcPct val="75000"/>
              </a:lnSpc>
              <a:defRPr/>
            </a:pPr>
            <a:r>
              <a:rPr lang="en-US" sz="2400" b="1" dirty="0">
                <a:solidFill>
                  <a:srgbClr val="FFFF00"/>
                </a:solidFill>
                <a:effectLst>
                  <a:outerShdw blurRad="38100" dist="38100" dir="2700000" algn="tl">
                    <a:srgbClr val="000000">
                      <a:alpha val="43137"/>
                    </a:srgbClr>
                  </a:outerShdw>
                </a:effectLst>
                <a:latin typeface="Arial" charset="0"/>
                <a:ea typeface="ＭＳ Ｐゴシック" charset="-128"/>
                <a:cs typeface="ＭＳ Ｐゴシック" charset="-128"/>
              </a:rPr>
              <a:t>Glycosuria</a:t>
            </a:r>
          </a:p>
        </p:txBody>
      </p:sp>
      <p:sp>
        <p:nvSpPr>
          <p:cNvPr id="30771" name="Text Box 51"/>
          <p:cNvSpPr txBox="1">
            <a:spLocks noChangeArrowheads="1"/>
          </p:cNvSpPr>
          <p:nvPr/>
        </p:nvSpPr>
        <p:spPr bwMode="auto">
          <a:xfrm>
            <a:off x="750888" y="4144963"/>
            <a:ext cx="1979612" cy="415925"/>
          </a:xfrm>
          <a:prstGeom prst="rect">
            <a:avLst/>
          </a:prstGeom>
          <a:solidFill>
            <a:srgbClr val="7F7F7F"/>
          </a:solidFill>
          <a:ln w="19050" cap="flat" cmpd="sng" algn="ctr">
            <a:solidFill>
              <a:srgbClr val="FFFF00"/>
            </a:solidFill>
            <a:prstDash val="solid"/>
            <a:miter lim="800000"/>
            <a:headEnd type="none" w="med" len="med"/>
            <a:tailEnd type="none" w="med" len="med"/>
          </a:ln>
          <a:effectLst/>
        </p:spPr>
        <p:txBody>
          <a:bodyPr wrap="none" tIns="91440">
            <a:spAutoFit/>
          </a:bodyPr>
          <a:lstStyle/>
          <a:p>
            <a:pPr algn="ctr" eaLnBrk="0" hangingPunct="0">
              <a:lnSpc>
                <a:spcPct val="75000"/>
              </a:lnSpc>
              <a:defRPr/>
            </a:pPr>
            <a:r>
              <a:rPr lang="en-US" sz="2400" b="1" dirty="0">
                <a:solidFill>
                  <a:srgbClr val="FFFF00"/>
                </a:solidFill>
                <a:effectLst>
                  <a:outerShdw blurRad="38100" dist="38100" dir="2700000" algn="tl">
                    <a:srgbClr val="000000">
                      <a:alpha val="43137"/>
                    </a:srgbClr>
                  </a:outerShdw>
                </a:effectLst>
                <a:latin typeface="Arial" charset="0"/>
                <a:ea typeface="ＭＳ Ｐゴシック" charset="-128"/>
                <a:cs typeface="ＭＳ Ｐゴシック" charset="-128"/>
              </a:rPr>
              <a:t>Dehydration</a:t>
            </a:r>
          </a:p>
        </p:txBody>
      </p:sp>
      <p:pic>
        <p:nvPicPr>
          <p:cNvPr id="33830" name="Picture 442"/>
          <p:cNvPicPr>
            <a:picLocks noChangeAspect="1"/>
          </p:cNvPicPr>
          <p:nvPr/>
        </p:nvPicPr>
        <p:blipFill>
          <a:blip r:embed="rId8">
            <a:extLst>
              <a:ext uri="{28A0092B-C50C-407E-A947-70E740481C1C}">
                <a14:useLocalDpi xmlns:a14="http://schemas.microsoft.com/office/drawing/2010/main" xmlns="" val="0"/>
              </a:ext>
            </a:extLst>
          </a:blip>
          <a:srcRect l="1407" t="3568" r="51149" b="9134"/>
          <a:stretch>
            <a:fillRect/>
          </a:stretch>
        </p:blipFill>
        <p:spPr bwMode="auto">
          <a:xfrm>
            <a:off x="3705225" y="2924175"/>
            <a:ext cx="1357313" cy="1676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869495396"/>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41986" name="Title 1"/>
          <p:cNvSpPr>
            <a:spLocks noGrp="1"/>
          </p:cNvSpPr>
          <p:nvPr>
            <p:ph type="ctrTitle"/>
          </p:nvPr>
        </p:nvSpPr>
        <p:spPr>
          <a:xfrm>
            <a:off x="685800" y="0"/>
            <a:ext cx="7772400" cy="990600"/>
          </a:xfrm>
        </p:spPr>
        <p:txBody>
          <a:bodyPr/>
          <a:lstStyle/>
          <a:p>
            <a:r>
              <a:rPr lang="en-US" smtClean="0"/>
              <a:t>DKA</a:t>
            </a:r>
          </a:p>
        </p:txBody>
      </p:sp>
      <p:sp>
        <p:nvSpPr>
          <p:cNvPr id="41987" name="Subtitle 2"/>
          <p:cNvSpPr>
            <a:spLocks noGrp="1"/>
          </p:cNvSpPr>
          <p:nvPr>
            <p:ph type="subTitle" idx="1"/>
          </p:nvPr>
        </p:nvSpPr>
        <p:spPr>
          <a:xfrm>
            <a:off x="152400" y="990600"/>
            <a:ext cx="8686800" cy="4800600"/>
          </a:xfrm>
        </p:spPr>
        <p:txBody>
          <a:bodyPr/>
          <a:lstStyle/>
          <a:p>
            <a:pPr algn="r" rtl="1">
              <a:buFont typeface="Wingdings" pitchFamily="2" charset="2"/>
              <a:buChar char="Ø"/>
            </a:pPr>
            <a:r>
              <a:rPr lang="fa-IR" dirty="0" smtClean="0">
                <a:solidFill>
                  <a:schemeClr val="tx1"/>
                </a:solidFill>
                <a:latin typeface="Arial" pitchFamily="34" charset="0"/>
                <a:cs typeface="Arial" pitchFamily="34" charset="0"/>
              </a:rPr>
              <a:t>سطوح بالای گلوکز سرم به تنهایی    </a:t>
            </a:r>
            <a:r>
              <a:rPr lang="en-US" dirty="0" smtClean="0">
                <a:solidFill>
                  <a:schemeClr val="tx1"/>
                </a:solidFill>
                <a:latin typeface="Arial" pitchFamily="34" charset="0"/>
                <a:cs typeface="Arial" pitchFamily="34" charset="0"/>
              </a:rPr>
              <a:t>DKA</a:t>
            </a:r>
            <a:r>
              <a:rPr lang="fa-IR" dirty="0" smtClean="0">
                <a:solidFill>
                  <a:schemeClr val="tx1"/>
                </a:solidFill>
                <a:latin typeface="Arial" pitchFamily="34" charset="0"/>
                <a:cs typeface="Arial" pitchFamily="34" charset="0"/>
              </a:rPr>
              <a:t>  را مشخص نمی کند بلکه عامل اصلی تعیین کننده وجود کتواسیدوز است . </a:t>
            </a:r>
          </a:p>
          <a:p>
            <a:pPr algn="r" rtl="1">
              <a:buFont typeface="Wingdings" pitchFamily="2" charset="2"/>
              <a:buChar char="Ø"/>
            </a:pPr>
            <a:endParaRPr lang="fa-IR" dirty="0" smtClean="0">
              <a:solidFill>
                <a:schemeClr val="tx1"/>
              </a:solidFill>
              <a:latin typeface="Arial" pitchFamily="34" charset="0"/>
              <a:cs typeface="Arial" pitchFamily="34" charset="0"/>
            </a:endParaRPr>
          </a:p>
          <a:p>
            <a:pPr algn="r" rtl="1"/>
            <a:endParaRPr lang="fa-IR" dirty="0" smtClean="0">
              <a:solidFill>
                <a:schemeClr val="tx1"/>
              </a:solidFill>
              <a:latin typeface="Arial" pitchFamily="34" charset="0"/>
              <a:cs typeface="Arial" pitchFamily="34" charset="0"/>
            </a:endParaRPr>
          </a:p>
          <a:p>
            <a:pPr algn="r" rtl="1">
              <a:buFont typeface="Wingdings" pitchFamily="2" charset="2"/>
              <a:buChar char="Ø"/>
            </a:pPr>
            <a:r>
              <a:rPr lang="fa-IR" dirty="0" smtClean="0">
                <a:solidFill>
                  <a:schemeClr val="tx1"/>
                </a:solidFill>
                <a:latin typeface="Arial" pitchFamily="34" charset="0"/>
                <a:cs typeface="Arial" pitchFamily="34" charset="0"/>
              </a:rPr>
              <a:t>معمولا قند خون بسیار بالاست اما گاهی ممکن است افزایش متوسطی داشته باشد ، خصوصا زمانی که بیمار به طور منظم غذا نخورده است . در این موارد مهم است بدانیم میزان قند خون شاخصی برای بیان شدت بیماری نیست .</a:t>
            </a:r>
          </a:p>
          <a:p>
            <a:pPr algn="r" rtl="1"/>
            <a:endParaRPr lang="fa-IR" dirty="0" smtClean="0">
              <a:solidFill>
                <a:schemeClr val="tx1"/>
              </a:solidFill>
              <a:cs typeface="Lotus" pitchFamily="2" charset="-78"/>
            </a:endParaRPr>
          </a:p>
          <a:p>
            <a:pPr algn="r" rtl="1"/>
            <a:endParaRPr lang="en-US" dirty="0" smtClean="0">
              <a:solidFill>
                <a:schemeClr val="tx1"/>
              </a:solidFill>
              <a:cs typeface="Lotus" pitchFamily="2" charset="-78"/>
            </a:endParaRPr>
          </a:p>
        </p:txBody>
      </p:sp>
    </p:spTree>
    <p:extLst>
      <p:ext uri="{BB962C8B-B14F-4D97-AF65-F5344CB8AC3E}">
        <p14:creationId xmlns:p14="http://schemas.microsoft.com/office/powerpoint/2010/main" xmlns="" val="12655431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fa-IR" sz="4800" dirty="0" smtClean="0">
                <a:latin typeface="Arial Black" pitchFamily="34" charset="0"/>
                <a:cs typeface="2  Mitra" pitchFamily="2" charset="-78"/>
              </a:rPr>
              <a:t>سه عارضه حاد دیابت </a:t>
            </a:r>
            <a:endParaRPr lang="en-US" sz="4800" dirty="0" smtClean="0">
              <a:latin typeface="Arial Black" pitchFamily="34" charset="0"/>
              <a:cs typeface="2  Mitra" pitchFamily="2" charset="-78"/>
            </a:endParaRPr>
          </a:p>
        </p:txBody>
      </p:sp>
      <p:sp>
        <p:nvSpPr>
          <p:cNvPr id="10243" name="Content Placeholder 2"/>
          <p:cNvSpPr>
            <a:spLocks noGrp="1"/>
          </p:cNvSpPr>
          <p:nvPr>
            <p:ph idx="1"/>
          </p:nvPr>
        </p:nvSpPr>
        <p:spPr>
          <a:xfrm>
            <a:off x="0" y="1600200"/>
            <a:ext cx="9144000" cy="4525963"/>
          </a:xfrm>
        </p:spPr>
        <p:txBody>
          <a:bodyPr/>
          <a:lstStyle/>
          <a:p>
            <a:pPr marL="514350" indent="-514350" algn="r" rtl="1">
              <a:buFont typeface="Calibri" pitchFamily="34" charset="0"/>
              <a:buAutoNum type="arabicPeriod"/>
            </a:pPr>
            <a:r>
              <a:rPr lang="fa-IR" sz="3600" dirty="0" smtClean="0">
                <a:cs typeface="2  Mitra" pitchFamily="2" charset="-78"/>
              </a:rPr>
              <a:t>هیپوگلایسمی</a:t>
            </a:r>
          </a:p>
          <a:p>
            <a:pPr marL="514350" indent="-514350" algn="r" rtl="1">
              <a:buFont typeface="Calibri" pitchFamily="34" charset="0"/>
              <a:buAutoNum type="arabicPeriod"/>
            </a:pPr>
            <a:r>
              <a:rPr lang="fa-IR" sz="3600" dirty="0" smtClean="0">
                <a:cs typeface="2  Mitra" pitchFamily="2" charset="-78"/>
              </a:rPr>
              <a:t>کتواسیدوز دیابتی (</a:t>
            </a:r>
            <a:r>
              <a:rPr lang="en-US" sz="3600" dirty="0" smtClean="0">
                <a:cs typeface="2  Mitra" pitchFamily="2" charset="-78"/>
              </a:rPr>
              <a:t>DKA</a:t>
            </a:r>
            <a:r>
              <a:rPr lang="fa-IR" sz="3600" dirty="0" smtClean="0">
                <a:cs typeface="2  Mitra" pitchFamily="2" charset="-78"/>
              </a:rPr>
              <a:t>)</a:t>
            </a:r>
          </a:p>
          <a:p>
            <a:pPr marL="514350" indent="-514350">
              <a:buFont typeface="Calibri" pitchFamily="34" charset="0"/>
              <a:buAutoNum type="arabicPeriod"/>
            </a:pPr>
            <a:r>
              <a:rPr lang="fa-IR" sz="3600" dirty="0" smtClean="0">
                <a:cs typeface="2  Mitra" pitchFamily="2" charset="-78"/>
              </a:rPr>
              <a:t>سندرم هیپراسمولار هیپرگلایسمیک غیر کتونی</a:t>
            </a:r>
            <a:r>
              <a:rPr lang="en-US" sz="3600" dirty="0" smtClean="0">
                <a:cs typeface="2  Mitra" pitchFamily="2" charset="-78"/>
              </a:rPr>
              <a:t>(HHNS / HHS) </a:t>
            </a:r>
          </a:p>
        </p:txBody>
      </p:sp>
      <p:pic>
        <p:nvPicPr>
          <p:cNvPr id="8194" name="Picture 2" descr="C:\Users\sva\Pictures\imagesCA5NFO7X.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827584" y="4149080"/>
            <a:ext cx="2592288" cy="208823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1185014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smtClean="0"/>
              <a:t>Diabetic Ketoacidosis: </a:t>
            </a:r>
          </a:p>
        </p:txBody>
      </p:sp>
      <p:sp>
        <p:nvSpPr>
          <p:cNvPr id="47107" name="Rectangle 3"/>
          <p:cNvSpPr>
            <a:spLocks noGrp="1" noChangeArrowheads="1"/>
          </p:cNvSpPr>
          <p:nvPr>
            <p:ph idx="1"/>
          </p:nvPr>
        </p:nvSpPr>
        <p:spPr>
          <a:xfrm>
            <a:off x="457200" y="1219200"/>
            <a:ext cx="8077200" cy="5138758"/>
          </a:xfrm>
        </p:spPr>
        <p:txBody>
          <a:bodyPr rtlCol="0">
            <a:normAutofit fontScale="70000" lnSpcReduction="20000"/>
          </a:bodyPr>
          <a:lstStyle/>
          <a:p>
            <a:pPr fontAlgn="auto">
              <a:spcAft>
                <a:spcPts val="0"/>
              </a:spcAft>
              <a:defRPr/>
            </a:pPr>
            <a:r>
              <a:rPr lang="en-US" altLang="en-US" sz="4500" dirty="0" smtClean="0">
                <a:solidFill>
                  <a:srgbClr val="FF0000"/>
                </a:solidFill>
                <a:latin typeface="Times New Roman" pitchFamily="18" charset="0"/>
                <a:cs typeface="Times New Roman" pitchFamily="18" charset="0"/>
              </a:rPr>
              <a:t>Key features</a:t>
            </a:r>
            <a:r>
              <a:rPr lang="en-US" altLang="en-US" sz="4500" dirty="0" smtClean="0">
                <a:latin typeface="Times New Roman" pitchFamily="18" charset="0"/>
                <a:cs typeface="Times New Roman" pitchFamily="18" charset="0"/>
              </a:rPr>
              <a:t>: hyperglycemia, ketosis, acidosis</a:t>
            </a:r>
          </a:p>
          <a:p>
            <a:pPr fontAlgn="auto">
              <a:spcAft>
                <a:spcPts val="0"/>
              </a:spcAft>
              <a:defRPr/>
            </a:pPr>
            <a:endParaRPr lang="en-US" altLang="en-US" dirty="0" smtClean="0">
              <a:latin typeface="Times New Roman" pitchFamily="18" charset="0"/>
              <a:cs typeface="Times New Roman" pitchFamily="18" charset="0"/>
            </a:endParaRPr>
          </a:p>
          <a:p>
            <a:pPr fontAlgn="auto">
              <a:spcAft>
                <a:spcPts val="0"/>
              </a:spcAft>
              <a:defRPr/>
            </a:pPr>
            <a:r>
              <a:rPr lang="en-US" altLang="en-US" sz="4500" dirty="0" smtClean="0">
                <a:solidFill>
                  <a:srgbClr val="FF0000"/>
                </a:solidFill>
                <a:latin typeface="Times New Roman" pitchFamily="18" charset="0"/>
                <a:cs typeface="Times New Roman" pitchFamily="18" charset="0"/>
              </a:rPr>
              <a:t>Clinical presentation</a:t>
            </a:r>
          </a:p>
          <a:p>
            <a:pPr fontAlgn="auto">
              <a:spcAft>
                <a:spcPts val="0"/>
              </a:spcAft>
              <a:defRPr/>
            </a:pPr>
            <a:r>
              <a:rPr lang="en-US" altLang="en-US" sz="4500" dirty="0" err="1" smtClean="0">
                <a:latin typeface="Times New Roman" pitchFamily="18" charset="0"/>
                <a:cs typeface="Times New Roman" pitchFamily="18" charset="0"/>
              </a:rPr>
              <a:t>polyuria</a:t>
            </a:r>
            <a:r>
              <a:rPr lang="en-US" altLang="en-US" sz="4500" dirty="0" smtClean="0">
                <a:latin typeface="Times New Roman" pitchFamily="18" charset="0"/>
                <a:cs typeface="Times New Roman" pitchFamily="18" charset="0"/>
              </a:rPr>
              <a:t>, </a:t>
            </a:r>
            <a:r>
              <a:rPr lang="en-US" altLang="en-US" sz="4500" dirty="0" err="1" smtClean="0">
                <a:latin typeface="Times New Roman" pitchFamily="18" charset="0"/>
                <a:cs typeface="Times New Roman" pitchFamily="18" charset="0"/>
              </a:rPr>
              <a:t>polydipsia</a:t>
            </a:r>
            <a:r>
              <a:rPr lang="en-US" altLang="en-US" sz="4500" dirty="0" smtClean="0">
                <a:latin typeface="Times New Roman" pitchFamily="18" charset="0"/>
                <a:cs typeface="Times New Roman" pitchFamily="18" charset="0"/>
              </a:rPr>
              <a:t>, </a:t>
            </a:r>
            <a:r>
              <a:rPr lang="en-US" altLang="en-US" sz="4500" dirty="0" err="1" smtClean="0">
                <a:latin typeface="Times New Roman" pitchFamily="18" charset="0"/>
                <a:cs typeface="Times New Roman" pitchFamily="18" charset="0"/>
              </a:rPr>
              <a:t>polyphagia</a:t>
            </a:r>
            <a:r>
              <a:rPr lang="en-US" altLang="en-US" sz="4500" dirty="0" smtClean="0">
                <a:latin typeface="Times New Roman" pitchFamily="18" charset="0"/>
                <a:cs typeface="Times New Roman" pitchFamily="18" charset="0"/>
              </a:rPr>
              <a:t>, weakness, </a:t>
            </a:r>
            <a:r>
              <a:rPr lang="en-US" altLang="en-US" sz="4500" dirty="0" err="1" smtClean="0">
                <a:latin typeface="Times New Roman" pitchFamily="18" charset="0"/>
                <a:cs typeface="Times New Roman" pitchFamily="18" charset="0"/>
              </a:rPr>
              <a:t>Kussmauls’respirations</a:t>
            </a:r>
            <a:endParaRPr lang="en-US" sz="4500" dirty="0" smtClean="0">
              <a:latin typeface="Times New Roman" pitchFamily="18" charset="0"/>
              <a:cs typeface="Times New Roman" pitchFamily="18" charset="0"/>
            </a:endParaRPr>
          </a:p>
          <a:p>
            <a:pPr fontAlgn="auto">
              <a:lnSpc>
                <a:spcPct val="90000"/>
              </a:lnSpc>
              <a:spcAft>
                <a:spcPts val="0"/>
              </a:spcAft>
              <a:defRPr/>
            </a:pPr>
            <a:r>
              <a:rPr lang="en-US" sz="4500" dirty="0" smtClean="0">
                <a:latin typeface="Times New Roman" pitchFamily="18" charset="0"/>
                <a:cs typeface="Times New Roman" pitchFamily="18" charset="0"/>
              </a:rPr>
              <a:t>Blurred vision</a:t>
            </a:r>
          </a:p>
          <a:p>
            <a:pPr fontAlgn="auto">
              <a:lnSpc>
                <a:spcPct val="90000"/>
              </a:lnSpc>
              <a:spcAft>
                <a:spcPts val="0"/>
              </a:spcAft>
              <a:defRPr/>
            </a:pPr>
            <a:r>
              <a:rPr lang="en-US" sz="4500" dirty="0" smtClean="0">
                <a:latin typeface="Times New Roman" pitchFamily="18" charset="0"/>
                <a:cs typeface="Times New Roman" pitchFamily="18" charset="0"/>
              </a:rPr>
              <a:t>Nausea/Vomiting</a:t>
            </a:r>
          </a:p>
          <a:p>
            <a:pPr fontAlgn="auto">
              <a:lnSpc>
                <a:spcPct val="90000"/>
              </a:lnSpc>
              <a:spcAft>
                <a:spcPts val="0"/>
              </a:spcAft>
              <a:defRPr/>
            </a:pPr>
            <a:r>
              <a:rPr lang="en-US" sz="4500" dirty="0" smtClean="0">
                <a:latin typeface="Times New Roman" pitchFamily="18" charset="0"/>
                <a:cs typeface="Times New Roman" pitchFamily="18" charset="0"/>
              </a:rPr>
              <a:t>Abdominal Pain</a:t>
            </a:r>
          </a:p>
          <a:p>
            <a:pPr fontAlgn="auto">
              <a:lnSpc>
                <a:spcPct val="90000"/>
              </a:lnSpc>
              <a:spcAft>
                <a:spcPts val="0"/>
              </a:spcAft>
              <a:defRPr/>
            </a:pPr>
            <a:r>
              <a:rPr lang="en-US" sz="4500" dirty="0" smtClean="0">
                <a:latin typeface="Times New Roman" pitchFamily="18" charset="0"/>
                <a:cs typeface="Times New Roman" pitchFamily="18" charset="0"/>
              </a:rPr>
              <a:t>Fatigue</a:t>
            </a:r>
          </a:p>
          <a:p>
            <a:pPr fontAlgn="auto">
              <a:lnSpc>
                <a:spcPct val="90000"/>
              </a:lnSpc>
              <a:spcAft>
                <a:spcPts val="0"/>
              </a:spcAft>
              <a:defRPr/>
            </a:pPr>
            <a:r>
              <a:rPr lang="en-US" sz="4500" dirty="0" smtClean="0">
                <a:latin typeface="Times New Roman" pitchFamily="18" charset="0"/>
                <a:cs typeface="Times New Roman" pitchFamily="18" charset="0"/>
              </a:rPr>
              <a:t>Confusion</a:t>
            </a:r>
          </a:p>
          <a:p>
            <a:pPr fontAlgn="auto">
              <a:spcAft>
                <a:spcPts val="0"/>
              </a:spcAft>
              <a:buFont typeface="Arial" pitchFamily="34" charset="0"/>
              <a:buNone/>
              <a:defRPr/>
            </a:pPr>
            <a:endParaRPr lang="en-US" altLang="en-US" dirty="0" smtClean="0"/>
          </a:p>
          <a:p>
            <a:pPr fontAlgn="auto">
              <a:spcAft>
                <a:spcPts val="0"/>
              </a:spcAft>
              <a:buFontTx/>
              <a:buNone/>
              <a:defRPr/>
            </a:pPr>
            <a:r>
              <a:rPr lang="en-US" altLang="en-US" dirty="0" smtClean="0"/>
              <a:t>    </a:t>
            </a:r>
          </a:p>
        </p:txBody>
      </p:sp>
      <p:pic>
        <p:nvPicPr>
          <p:cNvPr id="44036" name="Picture 5" descr="C:\Program Files\Common Files\Microsoft Shared\Clipart\cagcat50\BD06639_.WM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00100" y="4000504"/>
            <a:ext cx="2070100" cy="2209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72884674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7106"/>
                                        </p:tgtEl>
                                        <p:attrNameLst>
                                          <p:attrName>style.visibility</p:attrName>
                                        </p:attrNameLst>
                                      </p:cBhvr>
                                      <p:to>
                                        <p:strVal val="visible"/>
                                      </p:to>
                                    </p:set>
                                    <p:animEffect transition="in" filter="fade">
                                      <p:cBhvr>
                                        <p:cTn id="7" dur="2000"/>
                                        <p:tgtEl>
                                          <p:spTgt spid="4710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7107">
                                            <p:txEl>
                                              <p:pRg st="0" end="0"/>
                                            </p:txEl>
                                          </p:spTgt>
                                        </p:tgtEl>
                                        <p:attrNameLst>
                                          <p:attrName>style.visibility</p:attrName>
                                        </p:attrNameLst>
                                      </p:cBhvr>
                                      <p:to>
                                        <p:strVal val="visible"/>
                                      </p:to>
                                    </p:set>
                                    <p:animEffect transition="in" filter="wipe(left)">
                                      <p:cBhvr>
                                        <p:cTn id="12" dur="500"/>
                                        <p:tgtEl>
                                          <p:spTgt spid="4710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7107">
                                            <p:txEl>
                                              <p:pRg st="2" end="2"/>
                                            </p:txEl>
                                          </p:spTgt>
                                        </p:tgtEl>
                                        <p:attrNameLst>
                                          <p:attrName>style.visibility</p:attrName>
                                        </p:attrNameLst>
                                      </p:cBhvr>
                                      <p:to>
                                        <p:strVal val="visible"/>
                                      </p:to>
                                    </p:set>
                                    <p:animEffect transition="in" filter="wipe(left)">
                                      <p:cBhvr>
                                        <p:cTn id="17" dur="500"/>
                                        <p:tgtEl>
                                          <p:spTgt spid="471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7107">
                                            <p:txEl>
                                              <p:pRg st="3" end="3"/>
                                            </p:txEl>
                                          </p:spTgt>
                                        </p:tgtEl>
                                        <p:attrNameLst>
                                          <p:attrName>style.visibility</p:attrName>
                                        </p:attrNameLst>
                                      </p:cBhvr>
                                      <p:to>
                                        <p:strVal val="visible"/>
                                      </p:to>
                                    </p:set>
                                    <p:animEffect transition="in" filter="wipe(left)">
                                      <p:cBhvr>
                                        <p:cTn id="22" dur="500"/>
                                        <p:tgtEl>
                                          <p:spTgt spid="4710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7107">
                                            <p:txEl>
                                              <p:pRg st="4" end="4"/>
                                            </p:txEl>
                                          </p:spTgt>
                                        </p:tgtEl>
                                        <p:attrNameLst>
                                          <p:attrName>style.visibility</p:attrName>
                                        </p:attrNameLst>
                                      </p:cBhvr>
                                      <p:to>
                                        <p:strVal val="visible"/>
                                      </p:to>
                                    </p:set>
                                    <p:animEffect transition="in" filter="wipe(left)">
                                      <p:cBhvr>
                                        <p:cTn id="27" dur="500"/>
                                        <p:tgtEl>
                                          <p:spTgt spid="47107">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7107">
                                            <p:txEl>
                                              <p:pRg st="5" end="5"/>
                                            </p:txEl>
                                          </p:spTgt>
                                        </p:tgtEl>
                                        <p:attrNameLst>
                                          <p:attrName>style.visibility</p:attrName>
                                        </p:attrNameLst>
                                      </p:cBhvr>
                                      <p:to>
                                        <p:strVal val="visible"/>
                                      </p:to>
                                    </p:set>
                                    <p:animEffect transition="in" filter="wipe(left)">
                                      <p:cBhvr>
                                        <p:cTn id="32" dur="500"/>
                                        <p:tgtEl>
                                          <p:spTgt spid="47107">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47107">
                                            <p:txEl>
                                              <p:pRg st="6" end="6"/>
                                            </p:txEl>
                                          </p:spTgt>
                                        </p:tgtEl>
                                        <p:attrNameLst>
                                          <p:attrName>style.visibility</p:attrName>
                                        </p:attrNameLst>
                                      </p:cBhvr>
                                      <p:to>
                                        <p:strVal val="visible"/>
                                      </p:to>
                                    </p:set>
                                    <p:animEffect transition="in" filter="wipe(left)">
                                      <p:cBhvr>
                                        <p:cTn id="37" dur="500"/>
                                        <p:tgtEl>
                                          <p:spTgt spid="47107">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47107">
                                            <p:txEl>
                                              <p:pRg st="7" end="7"/>
                                            </p:txEl>
                                          </p:spTgt>
                                        </p:tgtEl>
                                        <p:attrNameLst>
                                          <p:attrName>style.visibility</p:attrName>
                                        </p:attrNameLst>
                                      </p:cBhvr>
                                      <p:to>
                                        <p:strVal val="visible"/>
                                      </p:to>
                                    </p:set>
                                    <p:animEffect transition="in" filter="wipe(left)">
                                      <p:cBhvr>
                                        <p:cTn id="42" dur="500"/>
                                        <p:tgtEl>
                                          <p:spTgt spid="47107">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47107">
                                            <p:txEl>
                                              <p:pRg st="8" end="8"/>
                                            </p:txEl>
                                          </p:spTgt>
                                        </p:tgtEl>
                                        <p:attrNameLst>
                                          <p:attrName>style.visibility</p:attrName>
                                        </p:attrNameLst>
                                      </p:cBhvr>
                                      <p:to>
                                        <p:strVal val="visible"/>
                                      </p:to>
                                    </p:set>
                                    <p:animEffect transition="in" filter="wipe(left)">
                                      <p:cBhvr>
                                        <p:cTn id="47" dur="500"/>
                                        <p:tgtEl>
                                          <p:spTgt spid="47107">
                                            <p:txEl>
                                              <p:pRg st="8" end="8"/>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47107">
                                            <p:txEl>
                                              <p:pRg st="10" end="10"/>
                                            </p:txEl>
                                          </p:spTgt>
                                        </p:tgtEl>
                                        <p:attrNameLst>
                                          <p:attrName>style.visibility</p:attrName>
                                        </p:attrNameLst>
                                      </p:cBhvr>
                                      <p:to>
                                        <p:strVal val="visible"/>
                                      </p:to>
                                    </p:set>
                                    <p:animEffect transition="in" filter="wipe(left)">
                                      <p:cBhvr>
                                        <p:cTn id="52" dur="500"/>
                                        <p:tgtEl>
                                          <p:spTgt spid="4710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p:bldP spid="47107"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sz="4000" smtClean="0"/>
              <a:t>Physical Examination in DKA</a:t>
            </a:r>
          </a:p>
        </p:txBody>
      </p:sp>
      <p:sp>
        <p:nvSpPr>
          <p:cNvPr id="46083" name="Rectangle 3"/>
          <p:cNvSpPr>
            <a:spLocks noGrp="1" noChangeArrowheads="1"/>
          </p:cNvSpPr>
          <p:nvPr>
            <p:ph idx="1"/>
          </p:nvPr>
        </p:nvSpPr>
        <p:spPr/>
        <p:txBody>
          <a:bodyPr/>
          <a:lstStyle/>
          <a:p>
            <a:pPr algn="l" rtl="0"/>
            <a:r>
              <a:rPr lang="en-US" dirty="0" smtClean="0"/>
              <a:t>Hypotension, tachycardia</a:t>
            </a:r>
          </a:p>
          <a:p>
            <a:pPr algn="l" rtl="0"/>
            <a:r>
              <a:rPr lang="en-US" dirty="0" err="1" smtClean="0"/>
              <a:t>Kussmaul</a:t>
            </a:r>
            <a:r>
              <a:rPr lang="en-US" dirty="0" smtClean="0"/>
              <a:t> breathing (deep, labored breaths)</a:t>
            </a:r>
          </a:p>
          <a:p>
            <a:pPr algn="l" rtl="0"/>
            <a:r>
              <a:rPr lang="en-US" dirty="0" smtClean="0"/>
              <a:t>Fruity odor to breath (due to acetone)</a:t>
            </a:r>
          </a:p>
          <a:p>
            <a:pPr algn="l" rtl="0"/>
            <a:r>
              <a:rPr lang="en-US" dirty="0" smtClean="0"/>
              <a:t>Dry mucus membranes</a:t>
            </a:r>
          </a:p>
          <a:p>
            <a:pPr algn="l" rtl="0"/>
            <a:r>
              <a:rPr lang="en-US" dirty="0" smtClean="0"/>
              <a:t>Confusion</a:t>
            </a:r>
          </a:p>
          <a:p>
            <a:pPr algn="l" rtl="0"/>
            <a:r>
              <a:rPr lang="en-US" dirty="0" smtClean="0"/>
              <a:t>Abdominal tenderness</a:t>
            </a:r>
          </a:p>
        </p:txBody>
      </p:sp>
    </p:spTree>
    <p:extLst>
      <p:ext uri="{BB962C8B-B14F-4D97-AF65-F5344CB8AC3E}">
        <p14:creationId xmlns:p14="http://schemas.microsoft.com/office/powerpoint/2010/main" xmlns="" val="18514271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49154" name="Title 4"/>
          <p:cNvSpPr>
            <a:spLocks noGrp="1"/>
          </p:cNvSpPr>
          <p:nvPr>
            <p:ph type="title"/>
          </p:nvPr>
        </p:nvSpPr>
        <p:spPr/>
        <p:txBody>
          <a:bodyPr/>
          <a:lstStyle/>
          <a:p>
            <a:r>
              <a:rPr lang="en-US" smtClean="0"/>
              <a:t>DKA</a:t>
            </a:r>
          </a:p>
        </p:txBody>
      </p:sp>
      <p:sp>
        <p:nvSpPr>
          <p:cNvPr id="49155" name="Content Placeholder 5"/>
          <p:cNvSpPr>
            <a:spLocks noGrp="1"/>
          </p:cNvSpPr>
          <p:nvPr>
            <p:ph idx="1"/>
          </p:nvPr>
        </p:nvSpPr>
        <p:spPr>
          <a:solidFill>
            <a:schemeClr val="accent3">
              <a:lumMod val="40000"/>
              <a:lumOff val="60000"/>
            </a:schemeClr>
          </a:solidFill>
        </p:spPr>
        <p:txBody>
          <a:bodyPr/>
          <a:lstStyle/>
          <a:p>
            <a:pPr algn="just" rtl="1"/>
            <a:r>
              <a:rPr lang="fa-IR" dirty="0" smtClean="0">
                <a:cs typeface="2  Mitra" pitchFamily="2" charset="-78"/>
              </a:rPr>
              <a:t>عفونت علت اصلی ابتلا و پیشرفت بیماران دیابتی به سمت </a:t>
            </a:r>
            <a:r>
              <a:rPr lang="en-US" dirty="0" smtClean="0">
                <a:cs typeface="2  Mitra" pitchFamily="2" charset="-78"/>
              </a:rPr>
              <a:t>DKA</a:t>
            </a:r>
            <a:r>
              <a:rPr lang="fa-IR" dirty="0" smtClean="0">
                <a:cs typeface="2  Mitra" pitchFamily="2" charset="-78"/>
              </a:rPr>
              <a:t> است .</a:t>
            </a:r>
          </a:p>
          <a:p>
            <a:pPr algn="just" rtl="1"/>
            <a:r>
              <a:rPr lang="fa-IR" dirty="0" smtClean="0">
                <a:cs typeface="2  Mitra" pitchFamily="2" charset="-78"/>
              </a:rPr>
              <a:t>کتواسیدوز همراه با التهاب حاد لوزالمعده نیز رخ می دهد که سطوح بالای آمیلاز و لیپاز سرم وجه افتراق آن از </a:t>
            </a:r>
            <a:r>
              <a:rPr lang="en-US" dirty="0" smtClean="0">
                <a:cs typeface="2  Mitra" pitchFamily="2" charset="-78"/>
              </a:rPr>
              <a:t>DKA</a:t>
            </a:r>
            <a:r>
              <a:rPr lang="fa-IR" dirty="0" smtClean="0">
                <a:cs typeface="2  Mitra" pitchFamily="2" charset="-78"/>
              </a:rPr>
              <a:t> است.</a:t>
            </a:r>
          </a:p>
          <a:p>
            <a:pPr algn="just" rtl="1"/>
            <a:r>
              <a:rPr lang="fa-IR" dirty="0" smtClean="0">
                <a:cs typeface="2  Mitra" pitchFamily="2" charset="-78"/>
              </a:rPr>
              <a:t>علل غیر دیابتی کتواسیدوز : کتواسیدوز شدید ناشی از گرسنگی و کتواسیدوز الکلی </a:t>
            </a:r>
            <a:endParaRPr lang="en-US" dirty="0" smtClean="0">
              <a:cs typeface="2  Mitra" pitchFamily="2" charset="-78"/>
            </a:endParaRPr>
          </a:p>
        </p:txBody>
      </p:sp>
    </p:spTree>
    <p:extLst>
      <p:ext uri="{BB962C8B-B14F-4D97-AF65-F5344CB8AC3E}">
        <p14:creationId xmlns:p14="http://schemas.microsoft.com/office/powerpoint/2010/main" xmlns="" val="1088238563"/>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sz="4000" smtClean="0"/>
              <a:t>Diagnostic Criteria for DKA and HHS</a:t>
            </a:r>
          </a:p>
        </p:txBody>
      </p:sp>
      <p:graphicFrame>
        <p:nvGraphicFramePr>
          <p:cNvPr id="8309" name="Group 117"/>
          <p:cNvGraphicFramePr>
            <a:graphicFrameLocks noGrp="1"/>
          </p:cNvGraphicFramePr>
          <p:nvPr>
            <p:ph type="tbl" idx="1"/>
          </p:nvPr>
        </p:nvGraphicFramePr>
        <p:xfrm>
          <a:off x="457200" y="1828800"/>
          <a:ext cx="8229600" cy="4418221"/>
        </p:xfrm>
        <a:graphic>
          <a:graphicData uri="http://schemas.openxmlformats.org/drawingml/2006/table">
            <a:tbl>
              <a:tblPr/>
              <a:tblGrid>
                <a:gridCol w="2057400"/>
                <a:gridCol w="1371600"/>
                <a:gridCol w="1752600"/>
                <a:gridCol w="1676400"/>
                <a:gridCol w="1371600"/>
              </a:tblGrid>
              <a:tr h="457134">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en-US" sz="1600" b="0" i="0" u="none" strike="noStrike" cap="none" normalizeH="0" baseline="0" dirty="0" smtClean="0">
                        <a:ln>
                          <a:noFill/>
                        </a:ln>
                        <a:solidFill>
                          <a:schemeClr val="tx1"/>
                        </a:solidFill>
                        <a:effectLst/>
                        <a:latin typeface="Times New Roman" pitchFamily="18" charset="0"/>
                      </a:endParaRP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AE2"/>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1600" b="1" i="0" u="none" strike="noStrike" cap="none" normalizeH="0" baseline="0" smtClean="0">
                          <a:ln>
                            <a:noFill/>
                          </a:ln>
                          <a:solidFill>
                            <a:schemeClr val="tx1"/>
                          </a:solidFill>
                          <a:effectLst/>
                          <a:latin typeface="Times New Roman" pitchFamily="18" charset="0"/>
                        </a:rPr>
                        <a:t>Mild DKA</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1600" b="1" i="0" u="none" strike="noStrike" cap="none" normalizeH="0" baseline="0" smtClean="0">
                          <a:ln>
                            <a:noFill/>
                          </a:ln>
                          <a:solidFill>
                            <a:schemeClr val="tx1"/>
                          </a:solidFill>
                          <a:effectLst/>
                          <a:latin typeface="Times New Roman" pitchFamily="18" charset="0"/>
                        </a:rPr>
                        <a:t>Moderate DKA</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1600" b="1" i="0" u="none" strike="noStrike" cap="none" normalizeH="0" baseline="0" smtClean="0">
                          <a:ln>
                            <a:noFill/>
                          </a:ln>
                          <a:solidFill>
                            <a:schemeClr val="tx1"/>
                          </a:solidFill>
                          <a:effectLst/>
                          <a:latin typeface="Times New Roman" pitchFamily="18" charset="0"/>
                        </a:rPr>
                        <a:t>Severe DKA</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1600" b="1" i="0" u="none" strike="noStrike" cap="none" normalizeH="0" baseline="0" smtClean="0">
                          <a:ln>
                            <a:noFill/>
                          </a:ln>
                          <a:solidFill>
                            <a:schemeClr val="tx1"/>
                          </a:solidFill>
                          <a:effectLst/>
                          <a:latin typeface="Times New Roman" pitchFamily="18" charset="0"/>
                        </a:rPr>
                        <a:t>HHS</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r>
              <a:tr h="579037">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Plasma glucose (mg/dL)</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AE2"/>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&gt; 250</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&gt; 250</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&gt; 250</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&gt; 600</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r>
              <a:tr h="411104">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Arterial pH</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AE2"/>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7.25-7.30</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7.00-7.24</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&lt; 7.00</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&gt; 7.30</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r>
              <a:tr h="579037">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Sodium Bicarbonate (mEq/L)</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AE2"/>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15 – 18</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10 - &lt;15</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&lt; 10</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&gt; 15</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r>
              <a:tr h="411104">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Urine Ketones</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AE2"/>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Positive</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Positive</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Positive</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1600" b="0" i="0" u="none" strike="noStrike" cap="none" normalizeH="0" baseline="0" dirty="0" smtClean="0">
                          <a:ln>
                            <a:noFill/>
                          </a:ln>
                          <a:solidFill>
                            <a:schemeClr val="tx1"/>
                          </a:solidFill>
                          <a:effectLst/>
                          <a:latin typeface="Times New Roman" pitchFamily="18" charset="0"/>
                        </a:rPr>
                        <a:t>small</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r>
              <a:tr h="457134">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1600" b="0" i="0" u="none" strike="noStrike" cap="none" normalizeH="0" baseline="0" dirty="0" smtClean="0">
                          <a:ln>
                            <a:noFill/>
                          </a:ln>
                          <a:solidFill>
                            <a:schemeClr val="tx1"/>
                          </a:solidFill>
                          <a:effectLst/>
                          <a:latin typeface="Times New Roman" pitchFamily="18" charset="0"/>
                        </a:rPr>
                        <a:t>Serum </a:t>
                      </a:r>
                      <a:r>
                        <a:rPr kumimoji="0" lang="en-US" sz="1600" b="0" i="0" u="none" strike="noStrike" cap="none" normalizeH="0" baseline="0" dirty="0" err="1" smtClean="0">
                          <a:ln>
                            <a:noFill/>
                          </a:ln>
                          <a:solidFill>
                            <a:schemeClr val="tx1"/>
                          </a:solidFill>
                          <a:effectLst/>
                          <a:latin typeface="Times New Roman" pitchFamily="18" charset="0"/>
                        </a:rPr>
                        <a:t>Ketones</a:t>
                      </a:r>
                      <a:endParaRPr kumimoji="0" lang="en-US" sz="1600" b="0" i="0" u="none" strike="noStrike" cap="none" normalizeH="0" baseline="0" dirty="0" smtClean="0">
                        <a:ln>
                          <a:noFill/>
                        </a:ln>
                        <a:solidFill>
                          <a:schemeClr val="tx1"/>
                        </a:solidFill>
                        <a:effectLst/>
                        <a:latin typeface="Times New Roman" pitchFamily="18" charset="0"/>
                      </a:endParaRP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AE2"/>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1600" b="0" i="0" u="none" strike="noStrike" cap="none" normalizeH="0" baseline="0" dirty="0" smtClean="0">
                          <a:ln>
                            <a:noFill/>
                          </a:ln>
                          <a:solidFill>
                            <a:schemeClr val="tx1"/>
                          </a:solidFill>
                          <a:effectLst/>
                          <a:latin typeface="Times New Roman" pitchFamily="18" charset="0"/>
                        </a:rPr>
                        <a:t>Positive</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Positive</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Positive</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1600" b="0" i="0" u="none" strike="noStrike" cap="none" normalizeH="0" baseline="0" dirty="0" smtClean="0">
                          <a:ln>
                            <a:noFill/>
                          </a:ln>
                          <a:solidFill>
                            <a:schemeClr val="tx1"/>
                          </a:solidFill>
                          <a:effectLst/>
                          <a:latin typeface="Times New Roman" pitchFamily="18" charset="0"/>
                        </a:rPr>
                        <a:t>Small</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r>
              <a:tr h="579037">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Serum Osmolality (mOsm/kg)</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AE2"/>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Variable</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Variable</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Variable</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1600" b="0" i="0" u="none" strike="noStrike" cap="none" normalizeH="0" baseline="0" dirty="0" smtClean="0">
                          <a:ln>
                            <a:noFill/>
                          </a:ln>
                          <a:solidFill>
                            <a:schemeClr val="tx1"/>
                          </a:solidFill>
                          <a:effectLst/>
                          <a:latin typeface="Times New Roman" pitchFamily="18" charset="0"/>
                        </a:rPr>
                        <a:t>&gt; 320</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r>
              <a:tr h="487293">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Anion Gap</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AE2"/>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&gt; 10</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&gt; 12</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&gt; 12</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variable</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r>
              <a:tr h="457134">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Mental Status</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9EAE2"/>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Alert</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Alert/Drowsy</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Stupor/Coma</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1600" b="0" i="0" u="none" strike="noStrike" cap="none" normalizeH="0" baseline="0" dirty="0" smtClean="0">
                          <a:ln>
                            <a:noFill/>
                          </a:ln>
                          <a:solidFill>
                            <a:schemeClr val="tx1"/>
                          </a:solidFill>
                          <a:effectLst/>
                          <a:latin typeface="Times New Roman" pitchFamily="18" charset="0"/>
                        </a:rPr>
                        <a:t>Stupor/Coma</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CC"/>
                    </a:solidFill>
                  </a:tcPr>
                </a:tc>
              </a:tr>
            </a:tbl>
          </a:graphicData>
        </a:graphic>
      </p:graphicFrame>
    </p:spTree>
    <p:extLst>
      <p:ext uri="{BB962C8B-B14F-4D97-AF65-F5344CB8AC3E}">
        <p14:creationId xmlns:p14="http://schemas.microsoft.com/office/powerpoint/2010/main" xmlns="" val="42386993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smtClean="0"/>
              <a:t>Diabetic Ketoacidosis: </a:t>
            </a:r>
          </a:p>
        </p:txBody>
      </p:sp>
      <p:sp>
        <p:nvSpPr>
          <p:cNvPr id="47107" name="Rectangle 3"/>
          <p:cNvSpPr>
            <a:spLocks noGrp="1" noChangeArrowheads="1"/>
          </p:cNvSpPr>
          <p:nvPr>
            <p:ph idx="1"/>
          </p:nvPr>
        </p:nvSpPr>
        <p:spPr>
          <a:xfrm>
            <a:off x="228600" y="2057400"/>
            <a:ext cx="8534400" cy="4457700"/>
          </a:xfrm>
        </p:spPr>
        <p:txBody>
          <a:bodyPr rtlCol="0">
            <a:normAutofit lnSpcReduction="10000"/>
          </a:bodyPr>
          <a:lstStyle/>
          <a:p>
            <a:pPr algn="l" rtl="0" fontAlgn="auto">
              <a:spcAft>
                <a:spcPts val="0"/>
              </a:spcAft>
              <a:defRPr/>
            </a:pPr>
            <a:r>
              <a:rPr lang="en-US" altLang="en-US" dirty="0" smtClean="0"/>
              <a:t>Treatment involves 5 key components:</a:t>
            </a:r>
          </a:p>
          <a:p>
            <a:pPr algn="l" rtl="0" fontAlgn="auto">
              <a:spcAft>
                <a:spcPts val="0"/>
              </a:spcAft>
              <a:defRPr/>
            </a:pPr>
            <a:endParaRPr lang="en-US" altLang="en-US" dirty="0" smtClean="0"/>
          </a:p>
          <a:p>
            <a:pPr algn="l" rtl="0" fontAlgn="auto">
              <a:spcAft>
                <a:spcPts val="0"/>
              </a:spcAft>
              <a:defRPr/>
            </a:pPr>
            <a:r>
              <a:rPr lang="en-US" altLang="en-US" dirty="0" smtClean="0"/>
              <a:t>Monitoring</a:t>
            </a:r>
          </a:p>
          <a:p>
            <a:pPr algn="l" rtl="0" fontAlgn="auto">
              <a:spcAft>
                <a:spcPts val="0"/>
              </a:spcAft>
              <a:defRPr/>
            </a:pPr>
            <a:r>
              <a:rPr lang="en-US" altLang="en-US" dirty="0" smtClean="0"/>
              <a:t>Fluid resuscitation</a:t>
            </a:r>
          </a:p>
          <a:p>
            <a:pPr algn="l" rtl="0" fontAlgn="auto">
              <a:spcAft>
                <a:spcPts val="0"/>
              </a:spcAft>
              <a:defRPr/>
            </a:pPr>
            <a:r>
              <a:rPr lang="en-US" altLang="en-US" dirty="0" smtClean="0"/>
              <a:t>Insulin and dextrose infusion</a:t>
            </a:r>
          </a:p>
          <a:p>
            <a:pPr algn="l" rtl="0" fontAlgn="auto">
              <a:spcAft>
                <a:spcPts val="0"/>
              </a:spcAft>
              <a:defRPr/>
            </a:pPr>
            <a:r>
              <a:rPr lang="en-US" altLang="en-US" dirty="0" smtClean="0"/>
              <a:t>Electrolyte repletion</a:t>
            </a:r>
          </a:p>
          <a:p>
            <a:pPr algn="l" rtl="0" fontAlgn="auto">
              <a:spcAft>
                <a:spcPts val="0"/>
              </a:spcAft>
              <a:defRPr/>
            </a:pPr>
            <a:r>
              <a:rPr lang="en-US" altLang="en-US" dirty="0" smtClean="0"/>
              <a:t>Treating underlying cause</a:t>
            </a:r>
          </a:p>
          <a:p>
            <a:pPr algn="l" rtl="0" fontAlgn="auto">
              <a:spcAft>
                <a:spcPts val="0"/>
              </a:spcAft>
              <a:buFontTx/>
              <a:buNone/>
              <a:defRPr/>
            </a:pPr>
            <a:r>
              <a:rPr lang="en-US" altLang="en-US" dirty="0" smtClean="0"/>
              <a:t>    </a:t>
            </a:r>
          </a:p>
        </p:txBody>
      </p:sp>
      <p:pic>
        <p:nvPicPr>
          <p:cNvPr id="52228" name="Picture 2" descr="http://www.doh.state.fl.us/disease_ctrl/epi/Epi_Updates/Images/emergency.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429256" y="4495800"/>
            <a:ext cx="3429000" cy="2362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08012932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7106"/>
                                        </p:tgtEl>
                                        <p:attrNameLst>
                                          <p:attrName>style.visibility</p:attrName>
                                        </p:attrNameLst>
                                      </p:cBhvr>
                                      <p:to>
                                        <p:strVal val="visible"/>
                                      </p:to>
                                    </p:set>
                                    <p:animEffect transition="in" filter="fade">
                                      <p:cBhvr>
                                        <p:cTn id="7" dur="2000"/>
                                        <p:tgtEl>
                                          <p:spTgt spid="4710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7107">
                                            <p:txEl>
                                              <p:pRg st="0" end="0"/>
                                            </p:txEl>
                                          </p:spTgt>
                                        </p:tgtEl>
                                        <p:attrNameLst>
                                          <p:attrName>style.visibility</p:attrName>
                                        </p:attrNameLst>
                                      </p:cBhvr>
                                      <p:to>
                                        <p:strVal val="visible"/>
                                      </p:to>
                                    </p:set>
                                    <p:animEffect transition="in" filter="wipe(left)">
                                      <p:cBhvr>
                                        <p:cTn id="12" dur="500"/>
                                        <p:tgtEl>
                                          <p:spTgt spid="4710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7107">
                                            <p:txEl>
                                              <p:pRg st="2" end="2"/>
                                            </p:txEl>
                                          </p:spTgt>
                                        </p:tgtEl>
                                        <p:attrNameLst>
                                          <p:attrName>style.visibility</p:attrName>
                                        </p:attrNameLst>
                                      </p:cBhvr>
                                      <p:to>
                                        <p:strVal val="visible"/>
                                      </p:to>
                                    </p:set>
                                    <p:animEffect transition="in" filter="wipe(left)">
                                      <p:cBhvr>
                                        <p:cTn id="17" dur="500"/>
                                        <p:tgtEl>
                                          <p:spTgt spid="4710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7107">
                                            <p:txEl>
                                              <p:pRg st="3" end="3"/>
                                            </p:txEl>
                                          </p:spTgt>
                                        </p:tgtEl>
                                        <p:attrNameLst>
                                          <p:attrName>style.visibility</p:attrName>
                                        </p:attrNameLst>
                                      </p:cBhvr>
                                      <p:to>
                                        <p:strVal val="visible"/>
                                      </p:to>
                                    </p:set>
                                    <p:animEffect transition="in" filter="wipe(left)">
                                      <p:cBhvr>
                                        <p:cTn id="22" dur="500"/>
                                        <p:tgtEl>
                                          <p:spTgt spid="4710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7107">
                                            <p:txEl>
                                              <p:pRg st="4" end="4"/>
                                            </p:txEl>
                                          </p:spTgt>
                                        </p:tgtEl>
                                        <p:attrNameLst>
                                          <p:attrName>style.visibility</p:attrName>
                                        </p:attrNameLst>
                                      </p:cBhvr>
                                      <p:to>
                                        <p:strVal val="visible"/>
                                      </p:to>
                                    </p:set>
                                    <p:animEffect transition="in" filter="wipe(left)">
                                      <p:cBhvr>
                                        <p:cTn id="27" dur="500"/>
                                        <p:tgtEl>
                                          <p:spTgt spid="47107">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7107">
                                            <p:txEl>
                                              <p:pRg st="5" end="5"/>
                                            </p:txEl>
                                          </p:spTgt>
                                        </p:tgtEl>
                                        <p:attrNameLst>
                                          <p:attrName>style.visibility</p:attrName>
                                        </p:attrNameLst>
                                      </p:cBhvr>
                                      <p:to>
                                        <p:strVal val="visible"/>
                                      </p:to>
                                    </p:set>
                                    <p:animEffect transition="in" filter="wipe(left)">
                                      <p:cBhvr>
                                        <p:cTn id="32" dur="500"/>
                                        <p:tgtEl>
                                          <p:spTgt spid="47107">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47107">
                                            <p:txEl>
                                              <p:pRg st="6" end="6"/>
                                            </p:txEl>
                                          </p:spTgt>
                                        </p:tgtEl>
                                        <p:attrNameLst>
                                          <p:attrName>style.visibility</p:attrName>
                                        </p:attrNameLst>
                                      </p:cBhvr>
                                      <p:to>
                                        <p:strVal val="visible"/>
                                      </p:to>
                                    </p:set>
                                    <p:animEffect transition="in" filter="wipe(left)">
                                      <p:cBhvr>
                                        <p:cTn id="37" dur="500"/>
                                        <p:tgtEl>
                                          <p:spTgt spid="47107">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47107">
                                            <p:txEl>
                                              <p:pRg st="7" end="7"/>
                                            </p:txEl>
                                          </p:spTgt>
                                        </p:tgtEl>
                                        <p:attrNameLst>
                                          <p:attrName>style.visibility</p:attrName>
                                        </p:attrNameLst>
                                      </p:cBhvr>
                                      <p:to>
                                        <p:strVal val="visible"/>
                                      </p:to>
                                    </p:set>
                                    <p:animEffect transition="in" filter="wipe(left)">
                                      <p:cBhvr>
                                        <p:cTn id="42" dur="500"/>
                                        <p:tgtEl>
                                          <p:spTgt spid="4710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p:bldP spid="47107"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altLang="en-US" dirty="0" smtClean="0"/>
              <a:t>DKA- Monitoring</a:t>
            </a:r>
            <a:br>
              <a:rPr lang="en-US" altLang="en-US" dirty="0" smtClean="0"/>
            </a:br>
            <a:r>
              <a:rPr lang="en-US" altLang="en-US" dirty="0" smtClean="0"/>
              <a:t>Standard blood work</a:t>
            </a:r>
            <a:endParaRPr lang="fa-IR" dirty="0"/>
          </a:p>
        </p:txBody>
      </p:sp>
      <p:sp>
        <p:nvSpPr>
          <p:cNvPr id="56323" name="Content Placeholder 2"/>
          <p:cNvSpPr>
            <a:spLocks noGrp="1"/>
          </p:cNvSpPr>
          <p:nvPr>
            <p:ph idx="1"/>
          </p:nvPr>
        </p:nvSpPr>
        <p:spPr>
          <a:xfrm>
            <a:off x="-228600" y="1600200"/>
            <a:ext cx="9372600" cy="4525963"/>
          </a:xfrm>
        </p:spPr>
        <p:txBody>
          <a:bodyPr/>
          <a:lstStyle/>
          <a:p>
            <a:pPr algn="r" rtl="1"/>
            <a:r>
              <a:rPr lang="fa-IR" smtClean="0"/>
              <a:t>در طول درمان باید شاخص های زیر به طور مرتب کنترل شوند :</a:t>
            </a:r>
          </a:p>
          <a:p>
            <a:pPr algn="r" rtl="1"/>
            <a:r>
              <a:rPr lang="en-US" smtClean="0"/>
              <a:t>VS</a:t>
            </a:r>
            <a:r>
              <a:rPr lang="fa-IR" smtClean="0"/>
              <a:t> ، </a:t>
            </a:r>
            <a:r>
              <a:rPr lang="en-US" smtClean="0"/>
              <a:t>I&amp;O</a:t>
            </a:r>
            <a:r>
              <a:rPr lang="fa-IR" smtClean="0"/>
              <a:t> ، </a:t>
            </a:r>
            <a:r>
              <a:rPr lang="en-US" smtClean="0"/>
              <a:t>BS</a:t>
            </a:r>
            <a:r>
              <a:rPr lang="fa-IR" smtClean="0"/>
              <a:t>، </a:t>
            </a:r>
            <a:r>
              <a:rPr lang="en-US" smtClean="0"/>
              <a:t> EKG</a:t>
            </a:r>
            <a:r>
              <a:rPr lang="fa-IR" smtClean="0"/>
              <a:t>،</a:t>
            </a:r>
            <a:r>
              <a:rPr lang="en-US" smtClean="0"/>
              <a:t> ABG </a:t>
            </a:r>
            <a:r>
              <a:rPr lang="fa-IR" smtClean="0"/>
              <a:t> ، وضعیت روانی         </a:t>
            </a:r>
            <a:r>
              <a:rPr lang="en-US" smtClean="0"/>
              <a:t>Q 1 h</a:t>
            </a:r>
            <a:r>
              <a:rPr lang="fa-IR" smtClean="0"/>
              <a:t> </a:t>
            </a:r>
          </a:p>
          <a:p>
            <a:pPr algn="r" rtl="1">
              <a:buFont typeface="Arial" pitchFamily="34" charset="0"/>
              <a:buNone/>
            </a:pPr>
            <a:endParaRPr lang="fa-IR" smtClean="0"/>
          </a:p>
          <a:p>
            <a:pPr algn="r" rtl="1"/>
            <a:r>
              <a:rPr lang="en-US" smtClean="0"/>
              <a:t>Na</a:t>
            </a:r>
            <a:r>
              <a:rPr lang="fa-IR" smtClean="0"/>
              <a:t>،</a:t>
            </a:r>
            <a:r>
              <a:rPr lang="en-US" smtClean="0"/>
              <a:t> K </a:t>
            </a:r>
            <a:r>
              <a:rPr lang="fa-IR" smtClean="0"/>
              <a:t>،</a:t>
            </a:r>
            <a:r>
              <a:rPr lang="en-US" smtClean="0"/>
              <a:t> Cl</a:t>
            </a:r>
            <a:r>
              <a:rPr lang="fa-IR" smtClean="0"/>
              <a:t>،</a:t>
            </a:r>
            <a:r>
              <a:rPr lang="en-US" smtClean="0"/>
              <a:t> HCO3 </a:t>
            </a:r>
            <a:r>
              <a:rPr lang="fa-IR" smtClean="0"/>
              <a:t>             </a:t>
            </a:r>
            <a:r>
              <a:rPr lang="en-US" smtClean="0"/>
              <a:t>Q 2h</a:t>
            </a:r>
          </a:p>
          <a:p>
            <a:pPr algn="r" rtl="1"/>
            <a:endParaRPr lang="en-US" smtClean="0"/>
          </a:p>
          <a:p>
            <a:pPr algn="r" rtl="1"/>
            <a:r>
              <a:rPr lang="en-US" smtClean="0"/>
              <a:t>BUN</a:t>
            </a:r>
            <a:r>
              <a:rPr lang="fa-IR" smtClean="0"/>
              <a:t> ، </a:t>
            </a:r>
            <a:r>
              <a:rPr lang="en-US" smtClean="0"/>
              <a:t>Cr</a:t>
            </a:r>
            <a:r>
              <a:rPr lang="fa-IR" smtClean="0"/>
              <a:t> ، </a:t>
            </a:r>
            <a:r>
              <a:rPr lang="en-US" smtClean="0"/>
              <a:t>Mg</a:t>
            </a:r>
            <a:r>
              <a:rPr lang="fa-IR" smtClean="0"/>
              <a:t> ، </a:t>
            </a:r>
            <a:r>
              <a:rPr lang="en-US" smtClean="0"/>
              <a:t>Ca</a:t>
            </a:r>
            <a:r>
              <a:rPr lang="fa-IR" smtClean="0"/>
              <a:t> ، </a:t>
            </a:r>
            <a:r>
              <a:rPr lang="en-US" smtClean="0"/>
              <a:t>Po4</a:t>
            </a:r>
            <a:r>
              <a:rPr lang="fa-IR" smtClean="0"/>
              <a:t>            </a:t>
            </a:r>
            <a:r>
              <a:rPr lang="en-US" smtClean="0"/>
              <a:t>Q 6 h</a:t>
            </a:r>
            <a:r>
              <a:rPr lang="fa-IR" smtClean="0"/>
              <a:t> </a:t>
            </a:r>
          </a:p>
          <a:p>
            <a:pPr algn="r" rtl="1"/>
            <a:endParaRPr lang="fa-IR" smtClean="0"/>
          </a:p>
          <a:p>
            <a:pPr algn="r" rtl="1">
              <a:buFont typeface="Arial" pitchFamily="34" charset="0"/>
              <a:buNone/>
            </a:pPr>
            <a:endParaRPr lang="fa-IR" smtClean="0"/>
          </a:p>
        </p:txBody>
      </p:sp>
      <p:sp>
        <p:nvSpPr>
          <p:cNvPr id="4" name="Down Arrow 3"/>
          <p:cNvSpPr/>
          <p:nvPr/>
        </p:nvSpPr>
        <p:spPr>
          <a:xfrm rot="5400000">
            <a:off x="1485900" y="2171700"/>
            <a:ext cx="381000" cy="762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fa-IR">
              <a:solidFill>
                <a:prstClr val="white"/>
              </a:solidFill>
            </a:endParaRPr>
          </a:p>
        </p:txBody>
      </p:sp>
      <p:sp>
        <p:nvSpPr>
          <p:cNvPr id="7" name="Down Arrow 6"/>
          <p:cNvSpPr/>
          <p:nvPr/>
        </p:nvSpPr>
        <p:spPr>
          <a:xfrm rot="5400000">
            <a:off x="5181600" y="3352800"/>
            <a:ext cx="457200" cy="762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fa-IR">
              <a:solidFill>
                <a:prstClr val="white"/>
              </a:solidFill>
            </a:endParaRPr>
          </a:p>
        </p:txBody>
      </p:sp>
      <p:sp>
        <p:nvSpPr>
          <p:cNvPr id="8" name="Down Arrow 7"/>
          <p:cNvSpPr/>
          <p:nvPr/>
        </p:nvSpPr>
        <p:spPr>
          <a:xfrm rot="5400000">
            <a:off x="3675856" y="4325144"/>
            <a:ext cx="484188" cy="9779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fa-IR">
              <a:solidFill>
                <a:prstClr val="white"/>
              </a:solidFill>
            </a:endParaRPr>
          </a:p>
        </p:txBody>
      </p:sp>
    </p:spTree>
    <p:extLst>
      <p:ext uri="{BB962C8B-B14F-4D97-AF65-F5344CB8AC3E}">
        <p14:creationId xmlns:p14="http://schemas.microsoft.com/office/powerpoint/2010/main" xmlns="" val="4510014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59394" name="Title 1"/>
          <p:cNvSpPr>
            <a:spLocks noGrp="1"/>
          </p:cNvSpPr>
          <p:nvPr>
            <p:ph type="title"/>
          </p:nvPr>
        </p:nvSpPr>
        <p:spPr/>
        <p:txBody>
          <a:bodyPr/>
          <a:lstStyle/>
          <a:p>
            <a:r>
              <a:rPr lang="en-US" altLang="en-US" smtClean="0"/>
              <a:t>DKA- Fluids</a:t>
            </a:r>
            <a:endParaRPr lang="en-US" smtClean="0"/>
          </a:p>
        </p:txBody>
      </p:sp>
      <p:sp>
        <p:nvSpPr>
          <p:cNvPr id="59395" name="Content Placeholder 2"/>
          <p:cNvSpPr>
            <a:spLocks noGrp="1"/>
          </p:cNvSpPr>
          <p:nvPr>
            <p:ph idx="1"/>
          </p:nvPr>
        </p:nvSpPr>
        <p:spPr/>
        <p:txBody>
          <a:bodyPr/>
          <a:lstStyle/>
          <a:p>
            <a:pPr algn="just" rtl="1"/>
            <a:r>
              <a:rPr lang="fa-IR" dirty="0" smtClean="0"/>
              <a:t>تنظیم سرعت انفوزیون بر مبنای اندازه گیری فشار خون  متوسط شریانی ، اندازه گیری فشار ورید مرکزی و برون ده ادراری است .</a:t>
            </a:r>
          </a:p>
          <a:p>
            <a:pPr algn="just" rtl="1"/>
            <a:r>
              <a:rPr lang="fa-IR" dirty="0" smtClean="0"/>
              <a:t>انسولین درمانی نباید بدون تصحیح هم زمان کمبود حجم مایعات شروع شود.</a:t>
            </a:r>
          </a:p>
          <a:p>
            <a:pPr algn="just" rtl="1"/>
            <a:r>
              <a:rPr lang="en-US" altLang="en-US" dirty="0" smtClean="0"/>
              <a:t>15-20 ml/kg </a:t>
            </a:r>
            <a:r>
              <a:rPr lang="fa-IR" altLang="en-US" dirty="0" smtClean="0"/>
              <a:t>سرم نرمل سالین شروع می شود و در صورت رسیدن گلوکز به زیر 250 به </a:t>
            </a:r>
            <a:r>
              <a:rPr lang="en-US" altLang="en-US" dirty="0" smtClean="0"/>
              <a:t> D5W/.45% </a:t>
            </a:r>
            <a:r>
              <a:rPr lang="fa-IR" altLang="en-US" dirty="0" smtClean="0"/>
              <a:t>تغییر می یابد.</a:t>
            </a:r>
            <a:endParaRPr lang="en-US" dirty="0" smtClean="0">
              <a:cs typeface="Lotus" pitchFamily="2" charset="-78"/>
            </a:endParaRPr>
          </a:p>
        </p:txBody>
      </p:sp>
    </p:spTree>
    <p:extLst>
      <p:ext uri="{BB962C8B-B14F-4D97-AF65-F5344CB8AC3E}">
        <p14:creationId xmlns:p14="http://schemas.microsoft.com/office/powerpoint/2010/main" xmlns="" val="3747843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62466" name="Title 1"/>
          <p:cNvSpPr>
            <a:spLocks noGrp="1"/>
          </p:cNvSpPr>
          <p:nvPr>
            <p:ph type="title"/>
          </p:nvPr>
        </p:nvSpPr>
        <p:spPr/>
        <p:txBody>
          <a:bodyPr/>
          <a:lstStyle/>
          <a:p>
            <a:r>
              <a:rPr lang="en-US" dirty="0" smtClean="0"/>
              <a:t>DKA-Insulin</a:t>
            </a:r>
          </a:p>
        </p:txBody>
      </p:sp>
      <p:sp>
        <p:nvSpPr>
          <p:cNvPr id="62467" name="Content Placeholder 2"/>
          <p:cNvSpPr>
            <a:spLocks noGrp="1"/>
          </p:cNvSpPr>
          <p:nvPr>
            <p:ph idx="1"/>
          </p:nvPr>
        </p:nvSpPr>
        <p:spPr/>
        <p:txBody>
          <a:bodyPr/>
          <a:lstStyle/>
          <a:p>
            <a:pPr algn="r" rtl="1"/>
            <a:r>
              <a:rPr lang="en-US" sz="2800" dirty="0" smtClean="0"/>
              <a:t>0.1 U/kg/hr </a:t>
            </a:r>
            <a:r>
              <a:rPr lang="fa-IR" sz="2800" dirty="0" smtClean="0"/>
              <a:t>شروع انسولین با دوز بولوس و سپس انفوزیون همین دوزاز انسولین رگولار</a:t>
            </a:r>
          </a:p>
          <a:p>
            <a:pPr algn="r" rtl="1"/>
            <a:r>
              <a:rPr lang="fa-IR" sz="2800" dirty="0" smtClean="0"/>
              <a:t>هدف کاهش میزان گلوکز خون به میزان</a:t>
            </a:r>
            <a:r>
              <a:rPr lang="en-US" sz="2800" u="sng" dirty="0" smtClean="0"/>
              <a:t>&lt;</a:t>
            </a:r>
            <a:r>
              <a:rPr lang="en-US" sz="2800" dirty="0" smtClean="0"/>
              <a:t> 100 mg/</a:t>
            </a:r>
            <a:r>
              <a:rPr lang="en-US" sz="2800" dirty="0" err="1" smtClean="0"/>
              <a:t>dL</a:t>
            </a:r>
            <a:r>
              <a:rPr lang="en-US" sz="2800" dirty="0" smtClean="0"/>
              <a:t>/hr</a:t>
            </a:r>
            <a:endParaRPr lang="fa-IR" sz="2800" dirty="0" smtClean="0"/>
          </a:p>
          <a:p>
            <a:pPr algn="just" rtl="1"/>
            <a:r>
              <a:rPr lang="fa-IR" sz="2800" dirty="0" smtClean="0"/>
              <a:t>اگر گلوکز سرم به میزان</a:t>
            </a:r>
            <a:r>
              <a:rPr lang="en-US" sz="2800" dirty="0" smtClean="0"/>
              <a:t>mg/dl </a:t>
            </a:r>
            <a:r>
              <a:rPr lang="fa-IR" sz="2800" dirty="0" smtClean="0"/>
              <a:t>  50-70  در ساعت اول پایین نیامد ، انفوزیون انسولین باید دو برابر میزان پایه انجام شود .</a:t>
            </a:r>
          </a:p>
          <a:p>
            <a:pPr algn="just" rtl="1"/>
            <a:r>
              <a:rPr lang="fa-IR" sz="2800" dirty="0" smtClean="0"/>
              <a:t>هنگامی که گلوکز سرم به</a:t>
            </a:r>
            <a:r>
              <a:rPr lang="en-US" sz="2800" dirty="0" smtClean="0"/>
              <a:t> mg/dl </a:t>
            </a:r>
            <a:r>
              <a:rPr lang="fa-IR" sz="2800" dirty="0" smtClean="0"/>
              <a:t> 250  رسید ، انفوزیون انسولین باید تا سرعت 2-4 واحد در ساعت کاهش و مایعات وریدی نیز به سالین نیم نرمال به همراه گلوکز تغییر یابد.</a:t>
            </a:r>
          </a:p>
        </p:txBody>
      </p:sp>
    </p:spTree>
    <p:extLst>
      <p:ext uri="{BB962C8B-B14F-4D97-AF65-F5344CB8AC3E}">
        <p14:creationId xmlns:p14="http://schemas.microsoft.com/office/powerpoint/2010/main" xmlns="" val="25217876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196752"/>
            <a:ext cx="8229600" cy="4525963"/>
          </a:xfrm>
          <a:solidFill>
            <a:schemeClr val="accent6">
              <a:lumMod val="60000"/>
              <a:lumOff val="40000"/>
            </a:schemeClr>
          </a:solidFill>
        </p:spPr>
        <p:txBody>
          <a:bodyPr/>
          <a:lstStyle/>
          <a:p>
            <a:pPr algn="just" rtl="1"/>
            <a:r>
              <a:rPr lang="fa-IR" dirty="0" smtClean="0"/>
              <a:t>انسولین جذب پلاستیک می شود .</a:t>
            </a:r>
          </a:p>
          <a:p>
            <a:pPr algn="just" rtl="1"/>
            <a:r>
              <a:rPr lang="fa-IR" dirty="0" smtClean="0"/>
              <a:t>برای جلوگیری از آن 100 سی سی سرم و 10 واحد انسولین در میکروست ریخته و میکروست شستشو داده می شود .</a:t>
            </a:r>
            <a:endParaRPr lang="fa-I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64514" name="Title 1"/>
          <p:cNvSpPr>
            <a:spLocks noGrp="1"/>
          </p:cNvSpPr>
          <p:nvPr>
            <p:ph type="title"/>
          </p:nvPr>
        </p:nvSpPr>
        <p:spPr/>
        <p:txBody>
          <a:bodyPr/>
          <a:lstStyle/>
          <a:p>
            <a:r>
              <a:rPr lang="en-US" dirty="0" smtClean="0"/>
              <a:t>DKA</a:t>
            </a:r>
            <a:endParaRPr lang="fa-IR" dirty="0" smtClean="0"/>
          </a:p>
        </p:txBody>
      </p:sp>
      <p:sp>
        <p:nvSpPr>
          <p:cNvPr id="64515" name="Content Placeholder 2"/>
          <p:cNvSpPr>
            <a:spLocks noGrp="1"/>
          </p:cNvSpPr>
          <p:nvPr>
            <p:ph idx="1"/>
          </p:nvPr>
        </p:nvSpPr>
        <p:spPr>
          <a:solidFill>
            <a:schemeClr val="bg1">
              <a:lumMod val="95000"/>
            </a:schemeClr>
          </a:solidFill>
        </p:spPr>
        <p:txBody>
          <a:bodyPr/>
          <a:lstStyle/>
          <a:p>
            <a:pPr algn="r" rtl="1"/>
            <a:endParaRPr lang="fa-IR" dirty="0" smtClean="0"/>
          </a:p>
          <a:p>
            <a:pPr algn="r" rtl="1"/>
            <a:r>
              <a:rPr lang="fa-IR" dirty="0" smtClean="0"/>
              <a:t>چنان چه بیمار استفراغ می کند یا دچار تغییر وضعیت ذهنی است لازم است به منظور جلوگیری از آسپیراسیون محتویات معده  </a:t>
            </a:r>
            <a:r>
              <a:rPr lang="en-US" dirty="0" smtClean="0"/>
              <a:t>NGT</a:t>
            </a:r>
            <a:r>
              <a:rPr lang="fa-IR" dirty="0" smtClean="0"/>
              <a:t> فیکس گردد .</a:t>
            </a:r>
          </a:p>
        </p:txBody>
      </p:sp>
    </p:spTree>
    <p:extLst>
      <p:ext uri="{BB962C8B-B14F-4D97-AF65-F5344CB8AC3E}">
        <p14:creationId xmlns:p14="http://schemas.microsoft.com/office/powerpoint/2010/main" xmlns="" val="41948258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rtl="1"/>
            <a:r>
              <a:rPr lang="fa-IR" dirty="0" smtClean="0">
                <a:solidFill>
                  <a:srgbClr val="FF0000"/>
                </a:solidFill>
                <a:cs typeface="2  Mitra" pitchFamily="2" charset="-78"/>
              </a:rPr>
              <a:t>هیپوگلایسمی</a:t>
            </a:r>
            <a:endParaRPr lang="en-US" dirty="0" smtClean="0">
              <a:solidFill>
                <a:srgbClr val="FF0000"/>
              </a:solidFill>
              <a:cs typeface="2  Mitra" pitchFamily="2" charset="-78"/>
            </a:endParaRPr>
          </a:p>
        </p:txBody>
      </p:sp>
      <p:sp>
        <p:nvSpPr>
          <p:cNvPr id="11267" name="Content Placeholder 2"/>
          <p:cNvSpPr>
            <a:spLocks noGrp="1"/>
          </p:cNvSpPr>
          <p:nvPr>
            <p:ph idx="1"/>
          </p:nvPr>
        </p:nvSpPr>
        <p:spPr>
          <a:xfrm>
            <a:off x="533400" y="1219200"/>
            <a:ext cx="8229600" cy="4525963"/>
          </a:xfrm>
        </p:spPr>
        <p:txBody>
          <a:bodyPr/>
          <a:lstStyle/>
          <a:p>
            <a:pPr algn="r" rtl="1"/>
            <a:r>
              <a:rPr lang="fa-IR" dirty="0" smtClean="0">
                <a:cs typeface="B Nazanin" pitchFamily="2" charset="-78"/>
              </a:rPr>
              <a:t> </a:t>
            </a:r>
            <a:r>
              <a:rPr lang="fa-IR" sz="2400" dirty="0" smtClean="0">
                <a:latin typeface="Arial" pitchFamily="34" charset="0"/>
                <a:cs typeface="2  Mitra" pitchFamily="2" charset="-78"/>
              </a:rPr>
              <a:t>کاهش قند خون  به کمتر از 60 میلی گرم بر دسی لیتر</a:t>
            </a:r>
          </a:p>
          <a:p>
            <a:pPr algn="r" rtl="1"/>
            <a:r>
              <a:rPr lang="fa-IR" sz="2400" dirty="0" smtClean="0">
                <a:latin typeface="Arial" pitchFamily="34" charset="0"/>
                <a:cs typeface="2  Mitra" pitchFamily="2" charset="-78"/>
              </a:rPr>
              <a:t>به سه دسته کلی هیپوگلایسمی دارویی ، ناشتا و هیپوگلایسمی پس از غذا تقسیم می شود.</a:t>
            </a:r>
          </a:p>
          <a:p>
            <a:pPr algn="r" rtl="1"/>
            <a:r>
              <a:rPr lang="fa-IR" sz="2400" dirty="0" smtClean="0">
                <a:latin typeface="Arial" pitchFamily="34" charset="0"/>
                <a:cs typeface="2  Mitra" pitchFamily="2" charset="-78"/>
              </a:rPr>
              <a:t>شایعترین علل هیپوگلایسمی در بیماران دیابتی : افزایش دوز انسولین یا داروهای خوراکی کاهنده قند خون</a:t>
            </a:r>
          </a:p>
          <a:p>
            <a:pPr algn="r" rtl="1"/>
            <a:r>
              <a:rPr lang="fa-IR" sz="2400" dirty="0" smtClean="0">
                <a:latin typeface="Arial" pitchFamily="34" charset="0"/>
                <a:cs typeface="2  Mitra" pitchFamily="2" charset="-78"/>
              </a:rPr>
              <a:t>با افت قند خون اپی نفرین ، گلوکاگون ، کورتیکواسترويید ها و هورمون رشد آزاد می شود و علایم آدرنرژیک (تاکیکاردی ، تعریق ، لرزش و گرسنگی)ایجاد می شود.</a:t>
            </a:r>
          </a:p>
          <a:p>
            <a:pPr algn="r" rtl="1"/>
            <a:endParaRPr lang="fa-IR" sz="2400" dirty="0" smtClean="0">
              <a:cs typeface="B Nazanin" pitchFamily="2" charset="-78"/>
            </a:endParaRPr>
          </a:p>
          <a:p>
            <a:pPr algn="r" rtl="1"/>
            <a:endParaRPr lang="fa-IR" sz="2400" dirty="0" smtClean="0">
              <a:cs typeface="B Nazanin" pitchFamily="2" charset="-78"/>
            </a:endParaRPr>
          </a:p>
          <a:p>
            <a:pPr algn="r" rtl="1"/>
            <a:endParaRPr lang="en-US" sz="4400" dirty="0" smtClean="0">
              <a:cs typeface="B Nazanin" pitchFamily="2" charset="-78"/>
            </a:endParaRPr>
          </a:p>
        </p:txBody>
      </p:sp>
    </p:spTree>
    <p:extLst>
      <p:ext uri="{BB962C8B-B14F-4D97-AF65-F5344CB8AC3E}">
        <p14:creationId xmlns:p14="http://schemas.microsoft.com/office/powerpoint/2010/main" xmlns="" val="256633486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Electrolytes- K</a:t>
            </a:r>
            <a:endParaRPr lang="fa-IR" dirty="0"/>
          </a:p>
        </p:txBody>
      </p:sp>
      <p:sp>
        <p:nvSpPr>
          <p:cNvPr id="3" name="Content Placeholder 2"/>
          <p:cNvSpPr>
            <a:spLocks noGrp="1"/>
          </p:cNvSpPr>
          <p:nvPr>
            <p:ph idx="1"/>
          </p:nvPr>
        </p:nvSpPr>
        <p:spPr>
          <a:xfrm>
            <a:off x="539552" y="1340768"/>
            <a:ext cx="8229600" cy="4525963"/>
          </a:xfrm>
          <a:solidFill>
            <a:schemeClr val="accent1">
              <a:lumMod val="40000"/>
              <a:lumOff val="60000"/>
            </a:schemeClr>
          </a:solidFill>
        </p:spPr>
        <p:txBody>
          <a:bodyPr/>
          <a:lstStyle/>
          <a:p>
            <a:pPr algn="just" rtl="1"/>
            <a:r>
              <a:rPr lang="fa-IR" dirty="0" smtClean="0"/>
              <a:t>به دلیل نقصان شدید انسولین ووجود اسیدوز پتاسیم سرم افزایش می یابد .</a:t>
            </a:r>
          </a:p>
          <a:p>
            <a:pPr algn="just" rtl="1"/>
            <a:r>
              <a:rPr lang="fa-IR" dirty="0" smtClean="0"/>
              <a:t>به ازای هر 0/1 واحد کاهش </a:t>
            </a:r>
            <a:r>
              <a:rPr lang="en-US" dirty="0" smtClean="0"/>
              <a:t>PH</a:t>
            </a:r>
            <a:r>
              <a:rPr lang="fa-IR" dirty="0" smtClean="0"/>
              <a:t> حدود 0/6 پتاسیم افزایش می یابد .</a:t>
            </a:r>
          </a:p>
          <a:p>
            <a:pPr algn="just" rtl="1"/>
            <a:r>
              <a:rPr lang="fa-IR" dirty="0" smtClean="0"/>
              <a:t>به عبارت دیگر طبیعی یا پایین بودن سطح پتاسیم سرم نشان دهنده کمود شدید پتاسیم بدن </a:t>
            </a:r>
            <a:r>
              <a:rPr lang="fa-IR" dirty="0" smtClean="0"/>
              <a:t>بوده و </a:t>
            </a:r>
            <a:r>
              <a:rPr lang="fa-IR" dirty="0" smtClean="0"/>
              <a:t>امکان هیپوکالمی با درمان کتواسیدوز بالا می رود.</a:t>
            </a:r>
            <a:endParaRPr lang="fa-I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67586" name="Title 4"/>
          <p:cNvSpPr>
            <a:spLocks noGrp="1"/>
          </p:cNvSpPr>
          <p:nvPr>
            <p:ph type="title"/>
          </p:nvPr>
        </p:nvSpPr>
        <p:spPr/>
        <p:txBody>
          <a:bodyPr/>
          <a:lstStyle/>
          <a:p>
            <a:r>
              <a:rPr lang="en-US" altLang="en-US" dirty="0" smtClean="0"/>
              <a:t>Electrolytes- K</a:t>
            </a:r>
            <a:endParaRPr lang="en-US" dirty="0" smtClean="0"/>
          </a:p>
        </p:txBody>
      </p:sp>
      <p:sp>
        <p:nvSpPr>
          <p:cNvPr id="67587" name="Content Placeholder 5"/>
          <p:cNvSpPr>
            <a:spLocks noGrp="1"/>
          </p:cNvSpPr>
          <p:nvPr>
            <p:ph idx="1"/>
          </p:nvPr>
        </p:nvSpPr>
        <p:spPr/>
        <p:txBody>
          <a:bodyPr/>
          <a:lstStyle/>
          <a:p>
            <a:pPr algn="just" rtl="1"/>
            <a:r>
              <a:rPr lang="fa-IR" sz="2800" dirty="0" smtClean="0"/>
              <a:t>اگر پتاسیم سرم کمتر از 3.3 میلی اکی والان بر لیتر است بایستی انسولین قطع شده و 40 میلی اکی والان پتاسیم تجویز گردد تا پتاسیم به بیش از 3.3 میلی اکی والان بر لیتر افزایش یابد.</a:t>
            </a:r>
          </a:p>
          <a:p>
            <a:pPr algn="just" rtl="1"/>
            <a:r>
              <a:rPr lang="fa-IR" sz="2800" dirty="0" smtClean="0"/>
              <a:t>اگر سطح پتاسیم بیش از 5 میلی اکی والان بر لیتر بود آنگاه انفوزیون پتاسیم قطع وسطح پتاسیم هر دو ساعت یک بار اندازه گیری می شود. </a:t>
            </a:r>
          </a:p>
          <a:p>
            <a:pPr algn="just" rtl="1"/>
            <a:r>
              <a:rPr lang="fa-IR" sz="2800" dirty="0" smtClean="0"/>
              <a:t>در صورتی که سطح پتاسیم بین 3.3 -5 میلی اکی والان بر لیتر باشد به هر لیتر سرم بین 20-30 میلی اکی والان بر لیتر پتاسیم اضافه می شود.  </a:t>
            </a:r>
            <a:endParaRPr lang="en-US" sz="2800" dirty="0" smtClean="0"/>
          </a:p>
        </p:txBody>
      </p:sp>
    </p:spTree>
    <p:extLst>
      <p:ext uri="{BB962C8B-B14F-4D97-AF65-F5344CB8AC3E}">
        <p14:creationId xmlns:p14="http://schemas.microsoft.com/office/powerpoint/2010/main" xmlns="" val="2037036170"/>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71682" name="Title 4"/>
          <p:cNvSpPr>
            <a:spLocks noGrp="1"/>
          </p:cNvSpPr>
          <p:nvPr>
            <p:ph type="title"/>
          </p:nvPr>
        </p:nvSpPr>
        <p:spPr/>
        <p:txBody>
          <a:bodyPr/>
          <a:lstStyle/>
          <a:p>
            <a:r>
              <a:rPr lang="fa-IR" smtClean="0"/>
              <a:t>بیکربنات</a:t>
            </a:r>
            <a:endParaRPr lang="en-US" smtClean="0"/>
          </a:p>
        </p:txBody>
      </p:sp>
      <p:sp>
        <p:nvSpPr>
          <p:cNvPr id="71683" name="Content Placeholder 5"/>
          <p:cNvSpPr>
            <a:spLocks noGrp="1"/>
          </p:cNvSpPr>
          <p:nvPr>
            <p:ph idx="1"/>
          </p:nvPr>
        </p:nvSpPr>
        <p:spPr>
          <a:xfrm>
            <a:off x="428596" y="2928935"/>
            <a:ext cx="8229600" cy="3571900"/>
          </a:xfrm>
        </p:spPr>
        <p:txBody>
          <a:bodyPr/>
          <a:lstStyle/>
          <a:p>
            <a:pPr algn="just" rtl="1"/>
            <a:r>
              <a:rPr lang="fa-IR" sz="2800" dirty="0" smtClean="0"/>
              <a:t>تجویز بیکربنات هر دو ساعت تا زمانی که </a:t>
            </a:r>
            <a:r>
              <a:rPr lang="en-US" sz="2800" dirty="0" smtClean="0"/>
              <a:t>PH</a:t>
            </a:r>
            <a:r>
              <a:rPr lang="fa-IR" sz="2800" dirty="0" smtClean="0"/>
              <a:t> به بالای 7 برسد تکرار می شود.سطح سرمی پتاسیم باید دقیقا کنترل شود.</a:t>
            </a:r>
          </a:p>
          <a:p>
            <a:pPr algn="just" rtl="1"/>
            <a:r>
              <a:rPr lang="fa-IR" sz="2800" dirty="0" smtClean="0"/>
              <a:t>نکته </a:t>
            </a:r>
            <a:r>
              <a:rPr lang="fa-IR" sz="2800" dirty="0" smtClean="0"/>
              <a:t>:بیکربنات در </a:t>
            </a:r>
            <a:r>
              <a:rPr lang="en-US" sz="2800" dirty="0" smtClean="0"/>
              <a:t>PH&lt;7</a:t>
            </a:r>
            <a:r>
              <a:rPr lang="fa-IR" sz="2800" dirty="0" smtClean="0"/>
              <a:t>یا اختلال همودینامیک وآریتمی ناشی از هیپرکالمی تزریق می شود .</a:t>
            </a:r>
            <a:endParaRPr lang="en-US" sz="2800" dirty="0" smtClean="0"/>
          </a:p>
        </p:txBody>
      </p:sp>
      <p:graphicFrame>
        <p:nvGraphicFramePr>
          <p:cNvPr id="7" name="Table 6"/>
          <p:cNvGraphicFramePr>
            <a:graphicFrameLocks noGrp="1"/>
          </p:cNvGraphicFramePr>
          <p:nvPr/>
        </p:nvGraphicFramePr>
        <p:xfrm>
          <a:off x="1524000" y="1397000"/>
          <a:ext cx="6096000" cy="1112838"/>
        </p:xfrm>
        <a:graphic>
          <a:graphicData uri="http://schemas.openxmlformats.org/drawingml/2006/table">
            <a:tbl>
              <a:tblPr firstRow="1" bandRow="1">
                <a:tableStyleId>{5C22544A-7EE6-4342-B048-85BDC9FD1C3A}</a:tableStyleId>
              </a:tblPr>
              <a:tblGrid>
                <a:gridCol w="2032000"/>
                <a:gridCol w="2032000"/>
                <a:gridCol w="2032000"/>
              </a:tblGrid>
              <a:tr h="370946">
                <a:tc>
                  <a:txBody>
                    <a:bodyPr/>
                    <a:lstStyle/>
                    <a:p>
                      <a:r>
                        <a:rPr lang="en-US" sz="1800" dirty="0" smtClean="0"/>
                        <a:t>PH&lt;6.9</a:t>
                      </a:r>
                      <a:endParaRPr lang="en-US" sz="1800" dirty="0"/>
                    </a:p>
                  </a:txBody>
                  <a:tcPr marT="45733" marB="45733"/>
                </a:tc>
                <a:tc>
                  <a:txBody>
                    <a:bodyPr/>
                    <a:lstStyle/>
                    <a:p>
                      <a:r>
                        <a:rPr lang="en-US" sz="1800" dirty="0" smtClean="0"/>
                        <a:t>7&gt;PH&gt;6.9</a:t>
                      </a:r>
                      <a:endParaRPr lang="en-US" sz="1800" dirty="0"/>
                    </a:p>
                  </a:txBody>
                  <a:tcPr marT="45733" marB="45733"/>
                </a:tc>
                <a:tc>
                  <a:txBody>
                    <a:bodyPr/>
                    <a:lstStyle/>
                    <a:p>
                      <a:r>
                        <a:rPr lang="en-US" sz="1800" dirty="0" smtClean="0"/>
                        <a:t>PH&gt;7</a:t>
                      </a:r>
                      <a:endParaRPr lang="en-US" sz="1800" dirty="0"/>
                    </a:p>
                  </a:txBody>
                  <a:tcPr marT="45733" marB="45733"/>
                </a:tc>
              </a:tr>
              <a:tr h="370946">
                <a:tc>
                  <a:txBody>
                    <a:bodyPr/>
                    <a:lstStyle/>
                    <a:p>
                      <a:r>
                        <a:rPr lang="en-US" sz="1800" dirty="0" smtClean="0"/>
                        <a:t>100mmol NaHCO3</a:t>
                      </a:r>
                      <a:endParaRPr lang="en-US" sz="1800" dirty="0"/>
                    </a:p>
                  </a:txBody>
                  <a:tcPr marT="45733" marB="45733"/>
                </a:tc>
                <a:tc>
                  <a:txBody>
                    <a:bodyPr/>
                    <a:lstStyle/>
                    <a:p>
                      <a:r>
                        <a:rPr lang="en-US" sz="1800" dirty="0" smtClean="0"/>
                        <a:t>50 </a:t>
                      </a:r>
                      <a:r>
                        <a:rPr lang="en-US" sz="1800" dirty="0" err="1" smtClean="0"/>
                        <a:t>mmol</a:t>
                      </a:r>
                      <a:r>
                        <a:rPr lang="en-US" sz="1800" dirty="0" smtClean="0"/>
                        <a:t> NaHCO3</a:t>
                      </a:r>
                      <a:endParaRPr lang="en-US" sz="1800" dirty="0"/>
                    </a:p>
                  </a:txBody>
                  <a:tcPr marT="45733" marB="45733"/>
                </a:tc>
                <a:tc>
                  <a:txBody>
                    <a:bodyPr/>
                    <a:lstStyle/>
                    <a:p>
                      <a:r>
                        <a:rPr lang="en-US" sz="1800" dirty="0" smtClean="0"/>
                        <a:t>D.C NaHCO3</a:t>
                      </a:r>
                      <a:endParaRPr lang="en-US" sz="1800" dirty="0"/>
                    </a:p>
                  </a:txBody>
                  <a:tcPr marT="45733" marB="45733"/>
                </a:tc>
              </a:tr>
              <a:tr h="370946">
                <a:tc>
                  <a:txBody>
                    <a:bodyPr/>
                    <a:lstStyle/>
                    <a:p>
                      <a:r>
                        <a:rPr lang="en-US" sz="1800" dirty="0" smtClean="0"/>
                        <a:t>400 cc WATER</a:t>
                      </a:r>
                      <a:endParaRPr lang="en-US" sz="1800" dirty="0"/>
                    </a:p>
                  </a:txBody>
                  <a:tcPr marT="45733" marB="45733"/>
                </a:tc>
                <a:tc>
                  <a:txBody>
                    <a:bodyPr/>
                    <a:lstStyle/>
                    <a:p>
                      <a:r>
                        <a:rPr lang="en-US" sz="1800" dirty="0" smtClean="0"/>
                        <a:t>200 cc WATER</a:t>
                      </a:r>
                      <a:endParaRPr lang="en-US" sz="1800" dirty="0"/>
                    </a:p>
                  </a:txBody>
                  <a:tcPr marT="45733" marB="45733"/>
                </a:tc>
                <a:tc>
                  <a:txBody>
                    <a:bodyPr/>
                    <a:lstStyle/>
                    <a:p>
                      <a:r>
                        <a:rPr lang="en-US" sz="1800" dirty="0" smtClean="0"/>
                        <a:t>D.C</a:t>
                      </a:r>
                      <a:endParaRPr lang="en-US" sz="1800" dirty="0"/>
                    </a:p>
                  </a:txBody>
                  <a:tcPr marT="45733" marB="45733"/>
                </a:tc>
              </a:tr>
            </a:tbl>
          </a:graphicData>
        </a:graphic>
      </p:graphicFrame>
    </p:spTree>
    <p:extLst>
      <p:ext uri="{BB962C8B-B14F-4D97-AF65-F5344CB8AC3E}">
        <p14:creationId xmlns:p14="http://schemas.microsoft.com/office/powerpoint/2010/main" xmlns="" val="619411945"/>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solidFill>
                  <a:srgbClr val="FF0000"/>
                </a:solidFill>
              </a:rPr>
              <a:t>عوارض درمان کتواسیدوز دیابتی</a:t>
            </a:r>
            <a:endParaRPr lang="fa-IR" dirty="0">
              <a:solidFill>
                <a:srgbClr val="FF0000"/>
              </a:solidFill>
            </a:endParaRPr>
          </a:p>
        </p:txBody>
      </p:sp>
      <p:sp>
        <p:nvSpPr>
          <p:cNvPr id="3" name="Content Placeholder 2"/>
          <p:cNvSpPr>
            <a:spLocks noGrp="1"/>
          </p:cNvSpPr>
          <p:nvPr>
            <p:ph idx="1"/>
          </p:nvPr>
        </p:nvSpPr>
        <p:spPr>
          <a:solidFill>
            <a:schemeClr val="accent3">
              <a:lumMod val="40000"/>
              <a:lumOff val="60000"/>
            </a:schemeClr>
          </a:solidFill>
        </p:spPr>
        <p:txBody>
          <a:bodyPr/>
          <a:lstStyle/>
          <a:p>
            <a:pPr algn="r" rtl="1"/>
            <a:r>
              <a:rPr lang="fa-IR" sz="2800" dirty="0" smtClean="0">
                <a:solidFill>
                  <a:srgbClr val="FF0000"/>
                </a:solidFill>
              </a:rPr>
              <a:t>ادم مغزی</a:t>
            </a:r>
            <a:r>
              <a:rPr lang="fa-IR" sz="2800" dirty="0" smtClean="0"/>
              <a:t>:جدی ترین عارضه است .</a:t>
            </a:r>
            <a:endParaRPr lang="en-US" sz="2800" dirty="0" smtClean="0"/>
          </a:p>
          <a:p>
            <a:pPr algn="r" rtl="1"/>
            <a:r>
              <a:rPr lang="fa-IR" sz="2800" dirty="0" smtClean="0"/>
              <a:t>در کودکان شایعتر است</a:t>
            </a:r>
          </a:p>
          <a:p>
            <a:pPr algn="r" rtl="1"/>
            <a:r>
              <a:rPr lang="fa-IR" sz="2800" dirty="0" smtClean="0"/>
              <a:t> ریسک فاکتورها :سن پایین ،وجود طولانی مدت علایم قبل از درمان ،هیپرگلیسمی شدید ،غلظت بالای سدیم قبل از درمان ،کاهش سریع و شدید اسمولاریته ،عدم افزایش </a:t>
            </a:r>
            <a:r>
              <a:rPr lang="fa-IR" sz="2800" dirty="0" smtClean="0"/>
              <a:t>سدیم پلاسما </a:t>
            </a:r>
            <a:r>
              <a:rPr lang="fa-IR" sz="2800" dirty="0" smtClean="0"/>
              <a:t>پس از درمان</a:t>
            </a:r>
          </a:p>
          <a:p>
            <a:pPr algn="r" rtl="1"/>
            <a:r>
              <a:rPr lang="fa-IR" sz="2800" dirty="0" smtClean="0">
                <a:solidFill>
                  <a:srgbClr val="FF0000"/>
                </a:solidFill>
              </a:rPr>
              <a:t>هیپوگلیسمی</a:t>
            </a:r>
          </a:p>
          <a:p>
            <a:pPr algn="r" rtl="1"/>
            <a:r>
              <a:rPr lang="fa-IR" sz="2800" dirty="0" smtClean="0">
                <a:solidFill>
                  <a:srgbClr val="FF0000"/>
                </a:solidFill>
              </a:rPr>
              <a:t>اسیدوز پایدار </a:t>
            </a:r>
            <a:r>
              <a:rPr lang="fa-IR" sz="2800" dirty="0" smtClean="0"/>
              <a:t>:بیکربنات کمتر از 10 بعد از 8-10 ساعت درمان </a:t>
            </a:r>
          </a:p>
          <a:p>
            <a:pPr algn="r" rtl="1"/>
            <a:r>
              <a:rPr lang="fa-IR" sz="2800" dirty="0" smtClean="0"/>
              <a:t>علت :اثرات ناکافی و درمان نامناسب با انسولین و مایعات</a:t>
            </a:r>
            <a:endParaRPr lang="fa-IR" sz="28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solidFill>
                  <a:srgbClr val="FF0000"/>
                </a:solidFill>
              </a:rPr>
              <a:t>مراقبتهای پرستاری در کتواسیدوز دیابتی</a:t>
            </a:r>
            <a:endParaRPr lang="fa-IR" dirty="0">
              <a:solidFill>
                <a:srgbClr val="FF0000"/>
              </a:solidFill>
            </a:endParaRPr>
          </a:p>
        </p:txBody>
      </p:sp>
      <p:sp>
        <p:nvSpPr>
          <p:cNvPr id="3" name="Content Placeholder 2"/>
          <p:cNvSpPr>
            <a:spLocks noGrp="1"/>
          </p:cNvSpPr>
          <p:nvPr>
            <p:ph idx="1"/>
          </p:nvPr>
        </p:nvSpPr>
        <p:spPr>
          <a:solidFill>
            <a:schemeClr val="accent2">
              <a:lumMod val="40000"/>
              <a:lumOff val="60000"/>
            </a:schemeClr>
          </a:solidFill>
        </p:spPr>
        <p:txBody>
          <a:bodyPr/>
          <a:lstStyle/>
          <a:p>
            <a:pPr algn="just"/>
            <a:r>
              <a:rPr lang="fa-IR" dirty="0" smtClean="0">
                <a:cs typeface="2  Mitra" pitchFamily="2" charset="-78"/>
              </a:rPr>
              <a:t>تجویزمایعات ،انسولین و الکترولیتها و توجه به هیپوگلیسمی ، هیپوکالمی ،علایم ادم مغزی و افزایش حجم مایعات</a:t>
            </a:r>
          </a:p>
          <a:p>
            <a:pPr algn="just"/>
            <a:r>
              <a:rPr lang="fa-IR" dirty="0" smtClean="0">
                <a:cs typeface="2  Mitra" pitchFamily="2" charset="-78"/>
              </a:rPr>
              <a:t>کنترل دقیق جذب و دفع </a:t>
            </a:r>
          </a:p>
          <a:p>
            <a:pPr algn="just"/>
            <a:r>
              <a:rPr lang="fa-IR" dirty="0" smtClean="0">
                <a:cs typeface="2  Mitra" pitchFamily="2" charset="-78"/>
              </a:rPr>
              <a:t>کنترل علایم حیاتی مخصوصا نبض و فشار خون </a:t>
            </a:r>
          </a:p>
          <a:p>
            <a:pPr algn="just"/>
            <a:r>
              <a:rPr lang="fa-IR" dirty="0" smtClean="0">
                <a:cs typeface="2  Mitra" pitchFamily="2" charset="-78"/>
              </a:rPr>
              <a:t>کنترل وضعیت تنفسی </a:t>
            </a:r>
          </a:p>
          <a:p>
            <a:pPr algn="just"/>
            <a:r>
              <a:rPr lang="fa-IR" dirty="0" smtClean="0">
                <a:cs typeface="2  Mitra" pitchFamily="2" charset="-78"/>
              </a:rPr>
              <a:t>کنترل هر ساعت قند خون ،الکترولیتها و</a:t>
            </a:r>
            <a:r>
              <a:rPr lang="en-US" dirty="0" smtClean="0">
                <a:cs typeface="2  Mitra" pitchFamily="2" charset="-78"/>
              </a:rPr>
              <a:t>PH</a:t>
            </a:r>
            <a:endParaRPr lang="fa-IR" dirty="0" smtClean="0">
              <a:cs typeface="2  Mitra" pitchFamily="2" charset="-78"/>
            </a:endParaRPr>
          </a:p>
          <a:p>
            <a:pPr algn="just"/>
            <a:endParaRPr lang="fa-IR" dirty="0" smtClean="0"/>
          </a:p>
          <a:p>
            <a:pPr algn="just"/>
            <a:endParaRPr lang="fa-IR" dirty="0"/>
          </a:p>
        </p:txBody>
      </p:sp>
      <p:pic>
        <p:nvPicPr>
          <p:cNvPr id="3074" name="Picture 2" descr="C:\Users\sva\Pictures\imagesCAKW7R92.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55576" y="3861048"/>
            <a:ext cx="2232248" cy="1944216"/>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solidFill>
                  <a:srgbClr val="FF0000"/>
                </a:solidFill>
              </a:rPr>
              <a:t>Hyperosmolar</a:t>
            </a:r>
            <a:r>
              <a:rPr lang="en-US" dirty="0" smtClean="0">
                <a:solidFill>
                  <a:srgbClr val="FF0000"/>
                </a:solidFill>
              </a:rPr>
              <a:t> Hyperglycemic  State (HHS)</a:t>
            </a:r>
            <a:endParaRPr lang="fa-IR" dirty="0">
              <a:solidFill>
                <a:srgbClr val="FF0000"/>
              </a:solidFill>
            </a:endParaRPr>
          </a:p>
        </p:txBody>
      </p:sp>
      <p:sp>
        <p:nvSpPr>
          <p:cNvPr id="3" name="Content Placeholder 2"/>
          <p:cNvSpPr>
            <a:spLocks noGrp="1"/>
          </p:cNvSpPr>
          <p:nvPr>
            <p:ph idx="1"/>
          </p:nvPr>
        </p:nvSpPr>
        <p:spPr>
          <a:solidFill>
            <a:schemeClr val="accent3">
              <a:lumMod val="60000"/>
              <a:lumOff val="40000"/>
            </a:schemeClr>
          </a:solidFill>
        </p:spPr>
        <p:txBody>
          <a:bodyPr>
            <a:normAutofit/>
          </a:bodyPr>
          <a:lstStyle/>
          <a:p>
            <a:pPr>
              <a:buFont typeface="Wingdings" pitchFamily="2" charset="2"/>
              <a:buChar char="v"/>
            </a:pPr>
            <a:r>
              <a:rPr lang="fa-IR" dirty="0" smtClean="0">
                <a:cs typeface="2  Mitra" pitchFamily="2" charset="-78"/>
              </a:rPr>
              <a:t>هیپرگلیسمی به همراه اختلال سطح هوشیاری و اسمولاریته بالای خون </a:t>
            </a:r>
          </a:p>
          <a:p>
            <a:pPr>
              <a:buFont typeface="Wingdings" pitchFamily="2" charset="2"/>
              <a:buChar char="v"/>
            </a:pPr>
            <a:r>
              <a:rPr lang="fa-IR" dirty="0" smtClean="0">
                <a:cs typeface="2  Mitra" pitchFamily="2" charset="-78"/>
              </a:rPr>
              <a:t>غالبا در دیابت نوع 2 دیده می شود</a:t>
            </a:r>
          </a:p>
          <a:p>
            <a:pPr algn="r" rtl="1" fontAlgn="auto">
              <a:spcAft>
                <a:spcPts val="0"/>
              </a:spcAft>
              <a:buFont typeface="Wingdings" pitchFamily="2" charset="2"/>
              <a:buChar char="v"/>
              <a:defRPr/>
            </a:pPr>
            <a:r>
              <a:rPr lang="fa-IR" sz="2800" dirty="0" smtClean="0">
                <a:cs typeface="2  Mitra" pitchFamily="2" charset="-78"/>
              </a:rPr>
              <a:t>برای تاکید بر امکان وجود درجات خفیف کتوزیس امروزه به جای واژه </a:t>
            </a:r>
            <a:r>
              <a:rPr lang="en-US" sz="2800" dirty="0" smtClean="0">
                <a:cs typeface="2  Mitra" pitchFamily="2" charset="-78"/>
              </a:rPr>
              <a:t>HHNK</a:t>
            </a:r>
            <a:r>
              <a:rPr lang="fa-IR" sz="2800" dirty="0" smtClean="0">
                <a:cs typeface="2  Mitra" pitchFamily="2" charset="-78"/>
              </a:rPr>
              <a:t> از </a:t>
            </a:r>
            <a:r>
              <a:rPr lang="en-US" sz="2800" dirty="0" smtClean="0">
                <a:cs typeface="2  Mitra" pitchFamily="2" charset="-78"/>
              </a:rPr>
              <a:t>HHS</a:t>
            </a:r>
            <a:r>
              <a:rPr lang="fa-IR" sz="2800" dirty="0" smtClean="0">
                <a:cs typeface="2  Mitra" pitchFamily="2" charset="-78"/>
              </a:rPr>
              <a:t> استفاده می شود .</a:t>
            </a:r>
            <a:endParaRPr lang="en-US" sz="2800" dirty="0" smtClean="0">
              <a:cs typeface="2  Mitra" pitchFamily="2" charset="-78"/>
            </a:endParaRPr>
          </a:p>
          <a:p>
            <a:pPr algn="r" rtl="1" fontAlgn="auto">
              <a:spcAft>
                <a:spcPts val="0"/>
              </a:spcAft>
              <a:buFont typeface="Wingdings" pitchFamily="2" charset="2"/>
              <a:buChar char="v"/>
              <a:defRPr/>
            </a:pPr>
            <a:r>
              <a:rPr lang="fa-IR" sz="2800" dirty="0" smtClean="0">
                <a:cs typeface="2  Mitra" pitchFamily="2" charset="-78"/>
              </a:rPr>
              <a:t>با وجود اینکه اختلالات بیوشیمیایی در </a:t>
            </a:r>
            <a:r>
              <a:rPr lang="en-US" sz="2800" dirty="0" smtClean="0">
                <a:cs typeface="2  Mitra" pitchFamily="2" charset="-78"/>
              </a:rPr>
              <a:t>HHS</a:t>
            </a:r>
            <a:r>
              <a:rPr lang="fa-IR" sz="2800" dirty="0" smtClean="0">
                <a:cs typeface="2  Mitra" pitchFamily="2" charset="-78"/>
              </a:rPr>
              <a:t> پیچیدگی کمتری نسبت به کتواسیدوز دیابتی دارد ، میزان مرگ و میر آن بالاتر است . (حدود 15% در برابر کمتر از 5%)</a:t>
            </a:r>
            <a:endParaRPr lang="en-US" sz="2800" dirty="0" smtClean="0">
              <a:cs typeface="2  Mitra" pitchFamily="2" charset="-78"/>
            </a:endParaRPr>
          </a:p>
          <a:p>
            <a:pPr>
              <a:buFont typeface="Wingdings" pitchFamily="2" charset="2"/>
              <a:buChar char="v"/>
            </a:pPr>
            <a:endParaRPr lang="fa-I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en-US" altLang="en-US" dirty="0" smtClean="0"/>
              <a:t>Criteria for HHS</a:t>
            </a:r>
          </a:p>
        </p:txBody>
      </p:sp>
      <p:sp>
        <p:nvSpPr>
          <p:cNvPr id="87043" name="Rectangle 3"/>
          <p:cNvSpPr>
            <a:spLocks noGrp="1" noChangeArrowheads="1"/>
          </p:cNvSpPr>
          <p:nvPr>
            <p:ph sz="half" idx="1"/>
          </p:nvPr>
        </p:nvSpPr>
        <p:spPr>
          <a:xfrm>
            <a:off x="0" y="1371600"/>
            <a:ext cx="7696200" cy="4953000"/>
          </a:xfrm>
        </p:spPr>
        <p:txBody>
          <a:bodyPr/>
          <a:lstStyle/>
          <a:p>
            <a:pPr algn="l" rtl="0">
              <a:lnSpc>
                <a:spcPct val="80000"/>
              </a:lnSpc>
            </a:pPr>
            <a:r>
              <a:rPr lang="en-US" altLang="en-US" dirty="0" smtClean="0">
                <a:solidFill>
                  <a:srgbClr val="FF0000"/>
                </a:solidFill>
              </a:rPr>
              <a:t>Glucose &gt; 600 </a:t>
            </a:r>
          </a:p>
          <a:p>
            <a:pPr algn="l" rtl="0">
              <a:lnSpc>
                <a:spcPct val="80000"/>
              </a:lnSpc>
              <a:buFont typeface="Arial" pitchFamily="34" charset="0"/>
              <a:buNone/>
            </a:pPr>
            <a:r>
              <a:rPr lang="en-US" altLang="en-US" dirty="0" smtClean="0">
                <a:solidFill>
                  <a:srgbClr val="C00000"/>
                </a:solidFill>
              </a:rPr>
              <a:t>DKA</a:t>
            </a:r>
            <a:r>
              <a:rPr lang="fa-IR" altLang="en-US" dirty="0" smtClean="0">
                <a:solidFill>
                  <a:srgbClr val="C00000"/>
                </a:solidFill>
              </a:rPr>
              <a:t> ظرف چند ساعت تا چند روز بروز می کند و از آنجا که اسیدوز سبب بدحالی بیمار می شود ، در مراحل اولیه به پزشک مراجعه کرده و سبب می شود که اسمولالیته و سطح گلوکز پلاسما نسبت به </a:t>
            </a:r>
            <a:r>
              <a:rPr lang="en-US" altLang="en-US" dirty="0" smtClean="0">
                <a:solidFill>
                  <a:srgbClr val="C00000"/>
                </a:solidFill>
              </a:rPr>
              <a:t>HHS</a:t>
            </a:r>
            <a:r>
              <a:rPr lang="fa-IR" altLang="en-US" dirty="0" smtClean="0">
                <a:solidFill>
                  <a:srgbClr val="C00000"/>
                </a:solidFill>
              </a:rPr>
              <a:t> پایین تر باشد .</a:t>
            </a:r>
          </a:p>
          <a:p>
            <a:pPr algn="l" rtl="0">
              <a:lnSpc>
                <a:spcPct val="80000"/>
              </a:lnSpc>
              <a:buFont typeface="Arial" pitchFamily="34" charset="0"/>
              <a:buNone/>
            </a:pPr>
            <a:endParaRPr lang="fa-IR" altLang="en-US" dirty="0" smtClean="0">
              <a:solidFill>
                <a:srgbClr val="C00000"/>
              </a:solidFill>
            </a:endParaRPr>
          </a:p>
          <a:p>
            <a:pPr algn="l" rtl="0">
              <a:lnSpc>
                <a:spcPct val="80000"/>
              </a:lnSpc>
              <a:buFont typeface="Arial" pitchFamily="34" charset="0"/>
              <a:buNone/>
            </a:pPr>
            <a:r>
              <a:rPr lang="en-US" altLang="en-US" dirty="0" smtClean="0"/>
              <a:t> Serum </a:t>
            </a:r>
            <a:r>
              <a:rPr lang="en-US" altLang="en-US" dirty="0" err="1" smtClean="0"/>
              <a:t>bicarb</a:t>
            </a:r>
            <a:r>
              <a:rPr lang="en-US" altLang="en-US" dirty="0" smtClean="0"/>
              <a:t> &lt;15 </a:t>
            </a:r>
            <a:r>
              <a:rPr lang="en-US" altLang="en-US" dirty="0" err="1" smtClean="0"/>
              <a:t>mEq</a:t>
            </a:r>
            <a:r>
              <a:rPr lang="en-US" altLang="en-US" dirty="0" smtClean="0"/>
              <a:t> </a:t>
            </a:r>
          </a:p>
          <a:p>
            <a:pPr algn="l" rtl="0">
              <a:lnSpc>
                <a:spcPct val="80000"/>
              </a:lnSpc>
            </a:pPr>
            <a:r>
              <a:rPr lang="en-US" altLang="en-US" dirty="0" smtClean="0"/>
              <a:t>Urine and Serum </a:t>
            </a:r>
            <a:r>
              <a:rPr lang="en-US" altLang="en-US" dirty="0" err="1" smtClean="0"/>
              <a:t>ketones</a:t>
            </a:r>
            <a:r>
              <a:rPr lang="en-US" altLang="en-US" dirty="0" smtClean="0"/>
              <a:t>- small</a:t>
            </a:r>
          </a:p>
          <a:p>
            <a:pPr algn="l" rtl="0">
              <a:lnSpc>
                <a:spcPct val="80000"/>
              </a:lnSpc>
            </a:pPr>
            <a:r>
              <a:rPr lang="en-US" altLang="en-US" dirty="0" smtClean="0"/>
              <a:t>Patient is stupor/coma</a:t>
            </a:r>
          </a:p>
          <a:p>
            <a:pPr algn="l" rtl="0">
              <a:lnSpc>
                <a:spcPct val="80000"/>
              </a:lnSpc>
            </a:pPr>
            <a:endParaRPr lang="en-US" altLang="en-US" dirty="0" smtClean="0"/>
          </a:p>
        </p:txBody>
      </p:sp>
      <p:pic>
        <p:nvPicPr>
          <p:cNvPr id="87046" name="Picture 8" descr="http://tbn0.google.com/images?q=tbn:ziilgEZMshme_M:http://www.diatribe.us/images/body/photo_learning-curve_9_5.jpg">
            <a:hlinkClick r:id="rId3"/>
          </p:cNvPr>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7696200" y="1371600"/>
            <a:ext cx="1257300" cy="1295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7047" name="Picture 10" descr="http://tbn0.google.com/images?q=tbn:Tc2F5MtgKWMrKM:http://www.sugarpet.net/needlee.jpg">
            <a:hlinkClick r:id="rId5"/>
          </p:cNvPr>
          <p:cNvPicPr>
            <a:picLocks noChangeAspect="1" noChangeArrowheads="1"/>
          </p:cNvPicPr>
          <p:nvPr/>
        </p:nvPicPr>
        <p:blipFill>
          <a:blip r:embed="rId6">
            <a:extLst>
              <a:ext uri="{28A0092B-C50C-407E-A947-70E740481C1C}">
                <a14:useLocalDpi xmlns:a14="http://schemas.microsoft.com/office/drawing/2010/main" xmlns="" val="0"/>
              </a:ext>
            </a:extLst>
          </a:blip>
          <a:srcRect/>
          <a:stretch>
            <a:fillRect/>
          </a:stretch>
        </p:blipFill>
        <p:spPr bwMode="auto">
          <a:xfrm>
            <a:off x="7696200" y="0"/>
            <a:ext cx="1181100" cy="1295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 name="Content Placeholder 5" descr="homer-asleep-on-job"/>
          <p:cNvPicPr>
            <a:picLocks noGrp="1" noChangeAspect="1" noChangeArrowheads="1"/>
          </p:cNvPicPr>
          <p:nvPr>
            <p:ph sz="half" idx="2"/>
          </p:nvPr>
        </p:nvPicPr>
        <p:blipFill>
          <a:blip r:embed="rId7">
            <a:extLst>
              <a:ext uri="{28A0092B-C50C-407E-A947-70E740481C1C}">
                <a14:useLocalDpi xmlns:a14="http://schemas.microsoft.com/office/drawing/2010/main" xmlns="" val="0"/>
              </a:ext>
            </a:extLst>
          </a:blip>
          <a:stretch>
            <a:fillRect/>
          </a:stretch>
        </p:blipFill>
        <p:spPr bwMode="auto">
          <a:xfrm>
            <a:off x="5357818" y="4214794"/>
            <a:ext cx="3518252" cy="26432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572349209"/>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Hyperglycemic Hyperosmolar Syndrome (HHS)</a:t>
            </a:r>
            <a:endParaRPr lang="en-US" dirty="0"/>
          </a:p>
        </p:txBody>
      </p:sp>
      <p:pic>
        <p:nvPicPr>
          <p:cNvPr id="89091" name="Picture 2"/>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a:xfrm>
            <a:off x="457200" y="1828800"/>
            <a:ext cx="8001000" cy="4572000"/>
          </a:xfrm>
        </p:spPr>
      </p:pic>
    </p:spTree>
    <p:extLst>
      <p:ext uri="{BB962C8B-B14F-4D97-AF65-F5344CB8AC3E}">
        <p14:creationId xmlns:p14="http://schemas.microsoft.com/office/powerpoint/2010/main" xmlns="" val="342689413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92162" name="Title 4"/>
          <p:cNvSpPr>
            <a:spLocks noGrp="1"/>
          </p:cNvSpPr>
          <p:nvPr>
            <p:ph type="title"/>
          </p:nvPr>
        </p:nvSpPr>
        <p:spPr/>
        <p:txBody>
          <a:bodyPr/>
          <a:lstStyle/>
          <a:p>
            <a:r>
              <a:rPr lang="fa-IR" dirty="0" smtClean="0">
                <a:solidFill>
                  <a:srgbClr val="C00000"/>
                </a:solidFill>
                <a:cs typeface="2  Mitra" pitchFamily="2" charset="-78"/>
              </a:rPr>
              <a:t>علایم بالینی</a:t>
            </a:r>
            <a:endParaRPr lang="en-US" dirty="0" smtClean="0">
              <a:solidFill>
                <a:srgbClr val="C00000"/>
              </a:solidFill>
              <a:cs typeface="2  Mitra" pitchFamily="2" charset="-78"/>
            </a:endParaRPr>
          </a:p>
        </p:txBody>
      </p:sp>
      <p:sp>
        <p:nvSpPr>
          <p:cNvPr id="6" name="Content Placeholder 5"/>
          <p:cNvSpPr>
            <a:spLocks noGrp="1"/>
          </p:cNvSpPr>
          <p:nvPr>
            <p:ph idx="1"/>
          </p:nvPr>
        </p:nvSpPr>
        <p:spPr>
          <a:xfrm>
            <a:off x="457200" y="1600200"/>
            <a:ext cx="8229600" cy="4876800"/>
          </a:xfrm>
        </p:spPr>
        <p:txBody>
          <a:bodyPr rtlCol="0">
            <a:normAutofit fontScale="85000" lnSpcReduction="10000"/>
          </a:bodyPr>
          <a:lstStyle/>
          <a:p>
            <a:pPr algn="r" rtl="1" fontAlgn="auto">
              <a:spcAft>
                <a:spcPts val="0"/>
              </a:spcAft>
              <a:defRPr/>
            </a:pPr>
            <a:r>
              <a:rPr lang="fa-IR" dirty="0" smtClean="0"/>
              <a:t>کسالت</a:t>
            </a:r>
          </a:p>
          <a:p>
            <a:pPr algn="r" rtl="1" fontAlgn="auto">
              <a:spcAft>
                <a:spcPts val="0"/>
              </a:spcAft>
              <a:defRPr/>
            </a:pPr>
            <a:r>
              <a:rPr lang="fa-IR" dirty="0" smtClean="0"/>
              <a:t>تاری دید</a:t>
            </a:r>
          </a:p>
          <a:p>
            <a:pPr algn="r" rtl="1" fontAlgn="auto">
              <a:spcAft>
                <a:spcPts val="0"/>
              </a:spcAft>
              <a:defRPr/>
            </a:pPr>
            <a:r>
              <a:rPr lang="fa-IR" dirty="0" smtClean="0"/>
              <a:t>پلی اوری</a:t>
            </a:r>
          </a:p>
          <a:p>
            <a:pPr algn="r" rtl="1" fontAlgn="auto">
              <a:spcAft>
                <a:spcPts val="0"/>
              </a:spcAft>
              <a:defRPr/>
            </a:pPr>
            <a:r>
              <a:rPr lang="fa-IR" dirty="0" smtClean="0"/>
              <a:t>پلی دیپسی</a:t>
            </a:r>
          </a:p>
          <a:p>
            <a:pPr algn="r" rtl="1" fontAlgn="auto">
              <a:spcAft>
                <a:spcPts val="0"/>
              </a:spcAft>
              <a:defRPr/>
            </a:pPr>
            <a:r>
              <a:rPr lang="fa-IR" dirty="0" smtClean="0"/>
              <a:t>کاهش وزن و ضعف پیشرونده</a:t>
            </a:r>
          </a:p>
          <a:p>
            <a:pPr algn="r" rtl="1" fontAlgn="auto">
              <a:spcAft>
                <a:spcPts val="0"/>
              </a:spcAft>
              <a:defRPr/>
            </a:pPr>
            <a:r>
              <a:rPr lang="fa-IR" dirty="0" smtClean="0"/>
              <a:t>اغتشاش شعور </a:t>
            </a:r>
          </a:p>
          <a:p>
            <a:pPr algn="r" rtl="1" fontAlgn="auto">
              <a:spcAft>
                <a:spcPts val="0"/>
              </a:spcAft>
              <a:defRPr/>
            </a:pPr>
            <a:r>
              <a:rPr lang="fa-IR" dirty="0" smtClean="0"/>
              <a:t>تشنج</a:t>
            </a:r>
          </a:p>
          <a:p>
            <a:pPr algn="r" rtl="1" fontAlgn="auto">
              <a:spcAft>
                <a:spcPts val="0"/>
              </a:spcAft>
              <a:defRPr/>
            </a:pPr>
            <a:r>
              <a:rPr lang="fa-IR" dirty="0" smtClean="0"/>
              <a:t>کما</a:t>
            </a:r>
          </a:p>
          <a:p>
            <a:pPr algn="r" rtl="1" fontAlgn="auto">
              <a:spcAft>
                <a:spcPts val="0"/>
              </a:spcAft>
              <a:defRPr/>
            </a:pPr>
            <a:r>
              <a:rPr lang="fa-IR" dirty="0" smtClean="0"/>
              <a:t>علایم کمبود شدید مایع (چروکهای طولی در زبان، کاهش بزاق ،</a:t>
            </a:r>
          </a:p>
          <a:p>
            <a:pPr algn="r" rtl="1" fontAlgn="auto">
              <a:spcAft>
                <a:spcPts val="0"/>
              </a:spcAft>
              <a:buFont typeface="Arial" pitchFamily="34" charset="0"/>
              <a:buNone/>
              <a:defRPr/>
            </a:pPr>
            <a:r>
              <a:rPr lang="fa-IR" dirty="0" smtClean="0"/>
              <a:t>   </a:t>
            </a:r>
            <a:r>
              <a:rPr lang="en-US" dirty="0" smtClean="0"/>
              <a:t>CVP</a:t>
            </a:r>
            <a:r>
              <a:rPr lang="fa-IR" dirty="0" smtClean="0"/>
              <a:t> پایین ، افزایش</a:t>
            </a:r>
            <a:r>
              <a:rPr lang="en-US" dirty="0" smtClean="0"/>
              <a:t> HR </a:t>
            </a:r>
            <a:r>
              <a:rPr lang="fa-IR" dirty="0" smtClean="0"/>
              <a:t> ، افزایش </a:t>
            </a:r>
            <a:r>
              <a:rPr lang="en-US" dirty="0" smtClean="0"/>
              <a:t>RR</a:t>
            </a:r>
            <a:r>
              <a:rPr lang="fa-IR" dirty="0" smtClean="0"/>
              <a:t> )</a:t>
            </a:r>
            <a:endParaRPr lang="en-US" dirty="0"/>
          </a:p>
        </p:txBody>
      </p:sp>
    </p:spTree>
    <p:extLst>
      <p:ext uri="{BB962C8B-B14F-4D97-AF65-F5344CB8AC3E}">
        <p14:creationId xmlns:p14="http://schemas.microsoft.com/office/powerpoint/2010/main" xmlns="" val="25329356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93186" name="Title 1"/>
          <p:cNvSpPr>
            <a:spLocks noGrp="1"/>
          </p:cNvSpPr>
          <p:nvPr>
            <p:ph type="title"/>
          </p:nvPr>
        </p:nvSpPr>
        <p:spPr/>
        <p:txBody>
          <a:bodyPr/>
          <a:lstStyle/>
          <a:p>
            <a:r>
              <a:rPr lang="fa-IR" dirty="0" smtClean="0">
                <a:solidFill>
                  <a:srgbClr val="C00000"/>
                </a:solidFill>
                <a:cs typeface="2  Mitra" pitchFamily="2" charset="-78"/>
              </a:rPr>
              <a:t>علایم بالینی</a:t>
            </a:r>
            <a:endParaRPr lang="en-US" dirty="0" smtClean="0">
              <a:solidFill>
                <a:srgbClr val="C00000"/>
              </a:solidFill>
              <a:cs typeface="2  Mitra" pitchFamily="2" charset="-78"/>
            </a:endParaRPr>
          </a:p>
        </p:txBody>
      </p:sp>
      <p:sp>
        <p:nvSpPr>
          <p:cNvPr id="93187" name="Content Placeholder 2"/>
          <p:cNvSpPr>
            <a:spLocks noGrp="1"/>
          </p:cNvSpPr>
          <p:nvPr>
            <p:ph idx="1"/>
          </p:nvPr>
        </p:nvSpPr>
        <p:spPr>
          <a:solidFill>
            <a:schemeClr val="bg2">
              <a:lumMod val="90000"/>
            </a:schemeClr>
          </a:solidFill>
        </p:spPr>
        <p:txBody>
          <a:bodyPr/>
          <a:lstStyle/>
          <a:p>
            <a:pPr algn="just" rtl="1"/>
            <a:r>
              <a:rPr lang="fa-IR" dirty="0" smtClean="0"/>
              <a:t>بر خلاف </a:t>
            </a:r>
            <a:r>
              <a:rPr lang="en-US" dirty="0" smtClean="0"/>
              <a:t>DKA</a:t>
            </a:r>
            <a:r>
              <a:rPr lang="fa-IR" dirty="0" smtClean="0"/>
              <a:t> که دارای علایم اختصاصی تهوع و استفراغ ، بی اشتهایی ، تنفس کاسمال و تنفس با بوی میوه است ؛  </a:t>
            </a:r>
            <a:r>
              <a:rPr lang="en-US" dirty="0" smtClean="0"/>
              <a:t>HHS</a:t>
            </a:r>
            <a:r>
              <a:rPr lang="fa-IR" dirty="0" smtClean="0"/>
              <a:t> هیچگونه علامت اختصاصی ندارد.</a:t>
            </a:r>
            <a:endParaRPr lang="en-US" dirty="0" smtClean="0"/>
          </a:p>
        </p:txBody>
      </p:sp>
    </p:spTree>
    <p:extLst>
      <p:ext uri="{BB962C8B-B14F-4D97-AF65-F5344CB8AC3E}">
        <p14:creationId xmlns:p14="http://schemas.microsoft.com/office/powerpoint/2010/main" xmlns="" val="11009933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marL="514350" indent="-514350" rtl="1" fontAlgn="auto">
              <a:spcBef>
                <a:spcPct val="20000"/>
              </a:spcBef>
              <a:spcAft>
                <a:spcPts val="0"/>
              </a:spcAft>
              <a:defRPr/>
            </a:pPr>
            <a:r>
              <a:rPr lang="fa-IR" b="1" dirty="0" smtClean="0">
                <a:solidFill>
                  <a:srgbClr val="FF0000"/>
                </a:solidFill>
                <a:latin typeface="Arial" pitchFamily="34" charset="0"/>
                <a:cs typeface="Arial" pitchFamily="34" charset="0"/>
              </a:rPr>
              <a:t>تریاد ویپل</a:t>
            </a:r>
            <a:endParaRPr lang="fa-IR" sz="3200" b="1" dirty="0" smtClean="0">
              <a:solidFill>
                <a:srgbClr val="FF0000"/>
              </a:solidFill>
              <a:latin typeface="Arial" pitchFamily="34" charset="0"/>
              <a:ea typeface="+mn-ea"/>
              <a:cs typeface="Arial" pitchFamily="34" charset="0"/>
            </a:endParaRPr>
          </a:p>
        </p:txBody>
      </p:sp>
      <p:sp>
        <p:nvSpPr>
          <p:cNvPr id="14339" name="Content Placeholder 2"/>
          <p:cNvSpPr>
            <a:spLocks noGrp="1"/>
          </p:cNvSpPr>
          <p:nvPr>
            <p:ph idx="1"/>
          </p:nvPr>
        </p:nvSpPr>
        <p:spPr/>
        <p:txBody>
          <a:bodyPr/>
          <a:lstStyle/>
          <a:p>
            <a:pPr marL="514350" indent="-514350" algn="r" rtl="1">
              <a:buFont typeface="Calibri" pitchFamily="34" charset="0"/>
              <a:buAutoNum type="arabicPeriod"/>
            </a:pPr>
            <a:endParaRPr lang="fa-IR" dirty="0" smtClean="0">
              <a:latin typeface="Arial" pitchFamily="34" charset="0"/>
              <a:cs typeface="Arial" pitchFamily="34" charset="0"/>
            </a:endParaRPr>
          </a:p>
          <a:p>
            <a:pPr marL="514350" indent="-514350" algn="r" rtl="1">
              <a:buFont typeface="Calibri" pitchFamily="34" charset="0"/>
              <a:buAutoNum type="arabicPeriod"/>
            </a:pPr>
            <a:r>
              <a:rPr lang="fa-IR" dirty="0" smtClean="0">
                <a:latin typeface="Arial" pitchFamily="34" charset="0"/>
                <a:cs typeface="Arial" pitchFamily="34" charset="0"/>
              </a:rPr>
              <a:t> نشانه های مطابق با هیپوگلایسمی</a:t>
            </a:r>
          </a:p>
          <a:p>
            <a:pPr marL="514350" indent="-514350" algn="ctr" rtl="1">
              <a:buFont typeface="Calibri" pitchFamily="34" charset="0"/>
              <a:buAutoNum type="arabicPeriod"/>
            </a:pPr>
            <a:endParaRPr lang="fa-IR" dirty="0" smtClean="0">
              <a:latin typeface="Arial" pitchFamily="34" charset="0"/>
              <a:cs typeface="Arial" pitchFamily="34" charset="0"/>
            </a:endParaRPr>
          </a:p>
          <a:p>
            <a:pPr marL="514350" indent="-514350" algn="ctr" rtl="1">
              <a:buFont typeface="Calibri" pitchFamily="34" charset="0"/>
              <a:buAutoNum type="arabicPeriod"/>
            </a:pPr>
            <a:r>
              <a:rPr lang="fa-IR" dirty="0" smtClean="0">
                <a:latin typeface="Arial" pitchFamily="34" charset="0"/>
                <a:cs typeface="Arial" pitchFamily="34" charset="0"/>
              </a:rPr>
              <a:t> کاهش غلظت پلاسمایی گلوکز</a:t>
            </a:r>
          </a:p>
          <a:p>
            <a:pPr marL="514350" indent="-514350" algn="ctr" rtl="1">
              <a:buFont typeface="Arial" pitchFamily="34" charset="0"/>
              <a:buNone/>
            </a:pPr>
            <a:endParaRPr lang="fa-IR" dirty="0" smtClean="0">
              <a:latin typeface="Arial" pitchFamily="34" charset="0"/>
              <a:cs typeface="Arial" pitchFamily="34" charset="0"/>
            </a:endParaRPr>
          </a:p>
          <a:p>
            <a:pPr marL="514350" indent="-514350" rtl="1">
              <a:buFont typeface="Arial" pitchFamily="34" charset="0"/>
              <a:buNone/>
            </a:pPr>
            <a:r>
              <a:rPr lang="fa-IR" dirty="0" smtClean="0">
                <a:latin typeface="Arial" pitchFamily="34" charset="0"/>
                <a:cs typeface="Arial" pitchFamily="34" charset="0"/>
              </a:rPr>
              <a:t>3.  بهبود نشانه ها پس از افزایش سطح پلاسمایی گلوکز</a:t>
            </a:r>
          </a:p>
          <a:p>
            <a:pPr marL="514350" indent="-514350" rtl="1">
              <a:buFont typeface="Arial" pitchFamily="34" charset="0"/>
              <a:buNone/>
            </a:pPr>
            <a:endParaRPr lang="fa-IR" dirty="0" smtClean="0">
              <a:cs typeface="B Nazanin" pitchFamily="2" charset="-78"/>
            </a:endParaRPr>
          </a:p>
        </p:txBody>
      </p:sp>
    </p:spTree>
    <p:extLst>
      <p:ext uri="{BB962C8B-B14F-4D97-AF65-F5344CB8AC3E}">
        <p14:creationId xmlns:p14="http://schemas.microsoft.com/office/powerpoint/2010/main" xmlns="" val="107365918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94210" name="Title 1"/>
          <p:cNvSpPr>
            <a:spLocks noGrp="1"/>
          </p:cNvSpPr>
          <p:nvPr>
            <p:ph type="title"/>
          </p:nvPr>
        </p:nvSpPr>
        <p:spPr>
          <a:xfrm>
            <a:off x="457200" y="0"/>
            <a:ext cx="8229600" cy="762000"/>
          </a:xfrm>
        </p:spPr>
        <p:txBody>
          <a:bodyPr/>
          <a:lstStyle/>
          <a:p>
            <a:r>
              <a:rPr lang="fa-IR" dirty="0" smtClean="0">
                <a:solidFill>
                  <a:srgbClr val="C00000"/>
                </a:solidFill>
              </a:rPr>
              <a:t>درمان</a:t>
            </a:r>
            <a:endParaRPr lang="en-US" dirty="0" smtClean="0">
              <a:solidFill>
                <a:srgbClr val="C00000"/>
              </a:solidFill>
            </a:endParaRPr>
          </a:p>
        </p:txBody>
      </p:sp>
      <p:sp>
        <p:nvSpPr>
          <p:cNvPr id="94211" name="Content Placeholder 2"/>
          <p:cNvSpPr>
            <a:spLocks noGrp="1"/>
          </p:cNvSpPr>
          <p:nvPr>
            <p:ph idx="1"/>
          </p:nvPr>
        </p:nvSpPr>
        <p:spPr>
          <a:xfrm>
            <a:off x="0" y="1143000"/>
            <a:ext cx="9144000" cy="5410200"/>
          </a:xfrm>
        </p:spPr>
        <p:txBody>
          <a:bodyPr/>
          <a:lstStyle/>
          <a:p>
            <a:pPr algn="just" rtl="1"/>
            <a:r>
              <a:rPr lang="fa-IR" sz="2800" dirty="0" smtClean="0"/>
              <a:t>محرک اصلی </a:t>
            </a:r>
            <a:r>
              <a:rPr lang="en-US" sz="2800" dirty="0" smtClean="0"/>
              <a:t>HHS</a:t>
            </a:r>
            <a:r>
              <a:rPr lang="fa-IR" sz="2800" dirty="0" smtClean="0"/>
              <a:t> را باید کشف و درمان کرد(شایعترین عفونت )</a:t>
            </a:r>
          </a:p>
          <a:p>
            <a:pPr algn="just" rtl="1"/>
            <a:r>
              <a:rPr lang="fa-IR" sz="2800" dirty="0" smtClean="0"/>
              <a:t> همان اصول اساسی که برای درمان </a:t>
            </a:r>
            <a:r>
              <a:rPr lang="en-US" sz="2800" dirty="0" smtClean="0"/>
              <a:t>DKA</a:t>
            </a:r>
            <a:r>
              <a:rPr lang="fa-IR" sz="2800" dirty="0" smtClean="0"/>
              <a:t> استفاده می شود</a:t>
            </a:r>
          </a:p>
          <a:p>
            <a:pPr algn="just" rtl="1">
              <a:buFont typeface="Arial" pitchFamily="34" charset="0"/>
              <a:buNone/>
            </a:pPr>
            <a:r>
              <a:rPr lang="fa-IR" sz="2800" dirty="0" smtClean="0"/>
              <a:t>   در </a:t>
            </a:r>
            <a:r>
              <a:rPr lang="en-US" sz="2800" dirty="0" smtClean="0"/>
              <a:t>HHS</a:t>
            </a:r>
            <a:r>
              <a:rPr lang="fa-IR" sz="2800" dirty="0" smtClean="0"/>
              <a:t> نیز کاربرد دارد.</a:t>
            </a:r>
          </a:p>
          <a:p>
            <a:pPr algn="just" rtl="1"/>
            <a:r>
              <a:rPr lang="fa-IR" sz="2800" dirty="0" smtClean="0"/>
              <a:t>مداخله اولیه شامل جایگزینی 6-10 لیتر نرمال سالین در 10 ساعت اول است.</a:t>
            </a:r>
          </a:p>
          <a:p>
            <a:pPr algn="just" rtl="1"/>
            <a:r>
              <a:rPr lang="fa-IR" sz="2800" dirty="0" smtClean="0"/>
              <a:t>سدیم سرم عامل تعیین کننده تغییر سرم از ایزوتونیک به هایپوتونیک است.</a:t>
            </a:r>
          </a:p>
          <a:p>
            <a:pPr algn="just" rtl="1"/>
            <a:r>
              <a:rPr lang="fa-IR" sz="2800" dirty="0" smtClean="0"/>
              <a:t>جایگزینی مایع سطح گلوکز سرم را کاهش داده وعلایم را حتی بدون مصرف انسولین بهبود می بخشد. </a:t>
            </a:r>
            <a:endParaRPr lang="en-US" sz="2800" dirty="0" smtClean="0"/>
          </a:p>
          <a:p>
            <a:pPr algn="just" rtl="1"/>
            <a:r>
              <a:rPr lang="fa-IR" sz="2800" dirty="0" smtClean="0"/>
              <a:t>جایگزینی انسولین مطابق با پروتکل جایگزینی آن در </a:t>
            </a:r>
            <a:r>
              <a:rPr lang="en-US" sz="2800" dirty="0" smtClean="0"/>
              <a:t>DKA</a:t>
            </a:r>
            <a:r>
              <a:rPr lang="fa-IR" sz="2800" dirty="0" smtClean="0"/>
              <a:t> می باشد. </a:t>
            </a:r>
            <a:endParaRPr lang="en-US" sz="2800" dirty="0" smtClean="0"/>
          </a:p>
        </p:txBody>
      </p:sp>
    </p:spTree>
    <p:extLst>
      <p:ext uri="{BB962C8B-B14F-4D97-AF65-F5344CB8AC3E}">
        <p14:creationId xmlns:p14="http://schemas.microsoft.com/office/powerpoint/2010/main" xmlns="" val="351747328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95234" name="Title 1"/>
          <p:cNvSpPr>
            <a:spLocks noGrp="1"/>
          </p:cNvSpPr>
          <p:nvPr>
            <p:ph type="title"/>
          </p:nvPr>
        </p:nvSpPr>
        <p:spPr/>
        <p:txBody>
          <a:bodyPr/>
          <a:lstStyle/>
          <a:p>
            <a:r>
              <a:rPr lang="fa-IR" dirty="0" smtClean="0">
                <a:solidFill>
                  <a:srgbClr val="C00000"/>
                </a:solidFill>
              </a:rPr>
              <a:t>درمان</a:t>
            </a:r>
            <a:endParaRPr lang="en-US" dirty="0" smtClean="0">
              <a:solidFill>
                <a:srgbClr val="C00000"/>
              </a:solidFill>
            </a:endParaRPr>
          </a:p>
        </p:txBody>
      </p:sp>
      <p:sp>
        <p:nvSpPr>
          <p:cNvPr id="3" name="Content Placeholder 2"/>
          <p:cNvSpPr>
            <a:spLocks noGrp="1"/>
          </p:cNvSpPr>
          <p:nvPr>
            <p:ph idx="1"/>
          </p:nvPr>
        </p:nvSpPr>
        <p:spPr/>
        <p:txBody>
          <a:bodyPr rtlCol="0">
            <a:noAutofit/>
          </a:bodyPr>
          <a:lstStyle/>
          <a:p>
            <a:pPr algn="just" rtl="1" fontAlgn="auto">
              <a:spcAft>
                <a:spcPts val="0"/>
              </a:spcAft>
              <a:defRPr/>
            </a:pPr>
            <a:r>
              <a:rPr lang="fa-IR" sz="2400" dirty="0" smtClean="0">
                <a:cs typeface="2  Mitra" pitchFamily="2" charset="-78"/>
              </a:rPr>
              <a:t>افزایش سطح انسولین در گردش با مصرف دوزهای انسولین وریدی سبب بازگشت سریع پتاسیم و فسفر به داخل سلول ها می شود.</a:t>
            </a:r>
          </a:p>
          <a:p>
            <a:pPr algn="just" rtl="1" fontAlgn="auto">
              <a:spcAft>
                <a:spcPts val="0"/>
              </a:spcAft>
              <a:defRPr/>
            </a:pPr>
            <a:r>
              <a:rPr lang="fa-IR" sz="2400" dirty="0" smtClean="0">
                <a:cs typeface="2  Mitra" pitchFamily="2" charset="-78"/>
              </a:rPr>
              <a:t>در صورتی که سطح پتاسیم کمتر از 3.3 میلی اکی والان در لیتر باشد قبل از انسولین درمانی ، اضافه کردن پتاسیم به سرم توصیه می شود.</a:t>
            </a:r>
          </a:p>
          <a:p>
            <a:pPr algn="just" rtl="1" fontAlgn="auto">
              <a:spcAft>
                <a:spcPts val="0"/>
              </a:spcAft>
              <a:defRPr/>
            </a:pPr>
            <a:r>
              <a:rPr lang="fa-IR" sz="2400" dirty="0" smtClean="0">
                <a:cs typeface="2  Mitra" pitchFamily="2" charset="-78"/>
              </a:rPr>
              <a:t>کنترل جذب و دفع ، وضعیت همودینامیک ، سدیم ، پتاسیم و گلوکز خون ضروری است.</a:t>
            </a:r>
          </a:p>
          <a:p>
            <a:pPr algn="just" rtl="1" fontAlgn="auto">
              <a:spcAft>
                <a:spcPts val="0"/>
              </a:spcAft>
              <a:defRPr/>
            </a:pPr>
            <a:r>
              <a:rPr lang="fa-IR" sz="2400" dirty="0" smtClean="0">
                <a:cs typeface="2  Mitra" pitchFamily="2" charset="-78"/>
              </a:rPr>
              <a:t>کنترل علایم افزایش بیش از حد حجم مایعات در گردش شامل: افزایش فشار ورید مرکزی ، تاکی کاردی ، نبض جهشی ، تنگی نفس ، افزایش تعداد تنفس ، کراکل ریه و اتساع ورید های گردنی </a:t>
            </a:r>
          </a:p>
          <a:p>
            <a:pPr algn="just" rtl="1" fontAlgn="auto">
              <a:spcAft>
                <a:spcPts val="0"/>
              </a:spcAft>
              <a:defRPr/>
            </a:pPr>
            <a:r>
              <a:rPr lang="fa-IR" sz="2400" dirty="0" smtClean="0">
                <a:cs typeface="2  Mitra" pitchFamily="2" charset="-78"/>
              </a:rPr>
              <a:t>استفاده از آنتی کوآگولانت ها طبق دستور پزشک ؛ بیماران هیپراسمولار در معرض خطر ترومبوز قرار دارند.</a:t>
            </a:r>
            <a:endParaRPr lang="en-US" sz="2400" dirty="0">
              <a:cs typeface="2  Mitra" pitchFamily="2" charset="-78"/>
            </a:endParaRPr>
          </a:p>
        </p:txBody>
      </p:sp>
    </p:spTree>
    <p:extLst>
      <p:ext uri="{BB962C8B-B14F-4D97-AF65-F5344CB8AC3E}">
        <p14:creationId xmlns:p14="http://schemas.microsoft.com/office/powerpoint/2010/main" xmlns="" val="19641058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solidFill>
                  <a:srgbClr val="FF0000"/>
                </a:solidFill>
                <a:cs typeface="2  Mitra" pitchFamily="2" charset="-78"/>
              </a:rPr>
              <a:t>مراقبتهای پرستاری</a:t>
            </a:r>
            <a:endParaRPr lang="fa-IR" dirty="0">
              <a:solidFill>
                <a:srgbClr val="FF0000"/>
              </a:solidFill>
              <a:cs typeface="2  Mitra" pitchFamily="2" charset="-78"/>
            </a:endParaRPr>
          </a:p>
        </p:txBody>
      </p:sp>
      <p:sp>
        <p:nvSpPr>
          <p:cNvPr id="3" name="Content Placeholder 2"/>
          <p:cNvSpPr>
            <a:spLocks noGrp="1"/>
          </p:cNvSpPr>
          <p:nvPr>
            <p:ph idx="1"/>
          </p:nvPr>
        </p:nvSpPr>
        <p:spPr>
          <a:solidFill>
            <a:schemeClr val="accent2">
              <a:lumMod val="40000"/>
              <a:lumOff val="60000"/>
            </a:schemeClr>
          </a:solidFill>
        </p:spPr>
        <p:txBody>
          <a:bodyPr/>
          <a:lstStyle/>
          <a:p>
            <a:pPr algn="just"/>
            <a:r>
              <a:rPr lang="fa-IR" dirty="0" smtClean="0">
                <a:cs typeface="2  Mitra" pitchFamily="2" charset="-78"/>
              </a:rPr>
              <a:t>تجویزمایعات ،انسولین و الکترولیتها(چک مجدد) و توجه به هیپوگلیسمی ، هیپوکالمی ،علایم ادم مغزی و افزایش حجم مایعات مخصوصا در مبتلایان به نارسایی قلبی یا کلیوی</a:t>
            </a:r>
          </a:p>
          <a:p>
            <a:pPr algn="just"/>
            <a:r>
              <a:rPr lang="fa-IR" dirty="0" smtClean="0">
                <a:cs typeface="2  Mitra" pitchFamily="2" charset="-78"/>
              </a:rPr>
              <a:t>کنترل دقیق جذب و دفع </a:t>
            </a:r>
          </a:p>
          <a:p>
            <a:pPr algn="just"/>
            <a:r>
              <a:rPr lang="fa-IR" dirty="0" smtClean="0">
                <a:cs typeface="2  Mitra" pitchFamily="2" charset="-78"/>
              </a:rPr>
              <a:t>کنترل علایم حیاتی مخصوصا نبض و فشار خون </a:t>
            </a:r>
          </a:p>
          <a:p>
            <a:pPr algn="just"/>
            <a:r>
              <a:rPr lang="fa-IR" dirty="0" smtClean="0">
                <a:cs typeface="2  Mitra" pitchFamily="2" charset="-78"/>
              </a:rPr>
              <a:t>کنترل وضعیت تنفسی و صداهای ریوی جهت </a:t>
            </a:r>
            <a:r>
              <a:rPr lang="fa-IR" dirty="0" smtClean="0">
                <a:cs typeface="2  Mitra" pitchFamily="2" charset="-78"/>
              </a:rPr>
              <a:t>بررسی افزایش </a:t>
            </a:r>
            <a:r>
              <a:rPr lang="fa-IR" dirty="0" smtClean="0">
                <a:cs typeface="2  Mitra" pitchFamily="2" charset="-78"/>
              </a:rPr>
              <a:t>حجم مایعات</a:t>
            </a:r>
          </a:p>
          <a:p>
            <a:pPr algn="just"/>
            <a:r>
              <a:rPr lang="fa-IR" dirty="0" smtClean="0">
                <a:cs typeface="2  Mitra" pitchFamily="2" charset="-78"/>
              </a:rPr>
              <a:t>کنترل هر ساعت قند خون ،الکترولیتها و</a:t>
            </a:r>
            <a:r>
              <a:rPr lang="en-US" dirty="0" smtClean="0">
                <a:cs typeface="2  Mitra" pitchFamily="2" charset="-78"/>
              </a:rPr>
              <a:t>PH</a:t>
            </a:r>
            <a:endParaRPr lang="fa-IR" dirty="0" smtClean="0">
              <a:cs typeface="2  Mitra" pitchFamily="2" charset="-78"/>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96258" name="Title 1"/>
          <p:cNvSpPr>
            <a:spLocks noGrp="1"/>
          </p:cNvSpPr>
          <p:nvPr>
            <p:ph type="title"/>
          </p:nvPr>
        </p:nvSpPr>
        <p:spPr/>
        <p:txBody>
          <a:bodyPr/>
          <a:lstStyle/>
          <a:p>
            <a:r>
              <a:rPr lang="fa-IR" dirty="0" smtClean="0">
                <a:solidFill>
                  <a:srgbClr val="C00000"/>
                </a:solidFill>
              </a:rPr>
              <a:t>آموزش به بیمار</a:t>
            </a:r>
            <a:endParaRPr lang="en-US" dirty="0" smtClean="0">
              <a:solidFill>
                <a:srgbClr val="C00000"/>
              </a:solidFill>
            </a:endParaRPr>
          </a:p>
        </p:txBody>
      </p:sp>
      <p:sp>
        <p:nvSpPr>
          <p:cNvPr id="96259" name="Content Placeholder 2"/>
          <p:cNvSpPr>
            <a:spLocks noGrp="1"/>
          </p:cNvSpPr>
          <p:nvPr>
            <p:ph idx="1"/>
          </p:nvPr>
        </p:nvSpPr>
        <p:spPr/>
        <p:txBody>
          <a:bodyPr/>
          <a:lstStyle/>
          <a:p>
            <a:pPr algn="just" rtl="1"/>
            <a:r>
              <a:rPr lang="fa-IR" sz="2800" dirty="0" smtClean="0">
                <a:cs typeface="2  Mitra" pitchFamily="2" charset="-78"/>
              </a:rPr>
              <a:t>کلید پیشگیری از عود مجدد کتواسیدوز دیابتی و </a:t>
            </a:r>
            <a:r>
              <a:rPr lang="en-US" sz="2800" dirty="0" smtClean="0">
                <a:cs typeface="2  Mitra" pitchFamily="2" charset="-78"/>
              </a:rPr>
              <a:t>HHS</a:t>
            </a:r>
            <a:r>
              <a:rPr lang="fa-IR" sz="2800" dirty="0" smtClean="0">
                <a:cs typeface="2  Mitra" pitchFamily="2" charset="-78"/>
              </a:rPr>
              <a:t> آموزش کافی در مورد کنترل دیابت است . </a:t>
            </a:r>
          </a:p>
          <a:p>
            <a:pPr algn="just" rtl="1"/>
            <a:r>
              <a:rPr lang="fa-IR" sz="2800" dirty="0" smtClean="0">
                <a:cs typeface="2  Mitra" pitchFamily="2" charset="-78"/>
              </a:rPr>
              <a:t>آموزش درباره چگونگی ارتباط میان دیابت و سندرم های هیپرگلایسمی ، محدودیت های تغذیه ای و ورزش ، پروتکل های درمانی ، انجام تست گلوکز خون در خانه ، علایم و نشانه های کاهش و افزایش گلوکز خون ، مراقبت از پاها و اصلاح سبک زندگی لازم است .</a:t>
            </a:r>
            <a:endParaRPr lang="en-US" sz="2800" dirty="0" smtClean="0">
              <a:cs typeface="2  Mitra" pitchFamily="2" charset="-78"/>
            </a:endParaRPr>
          </a:p>
        </p:txBody>
      </p:sp>
    </p:spTree>
    <p:extLst>
      <p:ext uri="{BB962C8B-B14F-4D97-AF65-F5344CB8AC3E}">
        <p14:creationId xmlns:p14="http://schemas.microsoft.com/office/powerpoint/2010/main" xmlns="" val="221236907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sva\Pictures\imagesCAV2PWWW.jpg"/>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1979712" y="1844824"/>
            <a:ext cx="4752528" cy="352839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6828057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87824" y="692696"/>
            <a:ext cx="5396136" cy="1470025"/>
          </a:xfrm>
        </p:spPr>
        <p:txBody>
          <a:bodyPr/>
          <a:lstStyle/>
          <a:p>
            <a:r>
              <a:rPr lang="fa-IR" b="1" dirty="0" smtClean="0">
                <a:solidFill>
                  <a:srgbClr val="FF0066"/>
                </a:solidFill>
              </a:rPr>
              <a:t>علایم هیپوگلیسمی</a:t>
            </a:r>
            <a:endParaRPr lang="en-US" b="1" dirty="0">
              <a:solidFill>
                <a:srgbClr val="FF0066"/>
              </a:solidFill>
            </a:endParaRPr>
          </a:p>
        </p:txBody>
      </p:sp>
      <p:sp>
        <p:nvSpPr>
          <p:cNvPr id="5" name="Subtitle 4"/>
          <p:cNvSpPr>
            <a:spLocks noGrp="1"/>
          </p:cNvSpPr>
          <p:nvPr>
            <p:ph type="subTitle" idx="1"/>
          </p:nvPr>
        </p:nvSpPr>
        <p:spPr>
          <a:xfrm>
            <a:off x="2843808" y="2204864"/>
            <a:ext cx="5688632" cy="4032448"/>
          </a:xfrm>
        </p:spPr>
        <p:txBody>
          <a:bodyPr>
            <a:normAutofit/>
          </a:bodyPr>
          <a:lstStyle/>
          <a:p>
            <a:pPr algn="just"/>
            <a:r>
              <a:rPr lang="fa-IR" sz="2400" b="1" dirty="0" smtClean="0">
                <a:solidFill>
                  <a:srgbClr val="FF0066"/>
                </a:solidFill>
                <a:cs typeface="B Mitra" pitchFamily="2" charset="-78"/>
              </a:rPr>
              <a:t>افزایش فعالیت سمپاتیکی </a:t>
            </a:r>
            <a:r>
              <a:rPr lang="fa-IR" sz="2400" dirty="0" smtClean="0">
                <a:solidFill>
                  <a:srgbClr val="FF0066"/>
                </a:solidFill>
                <a:cs typeface="B Mitra" pitchFamily="2" charset="-78"/>
              </a:rPr>
              <a:t>:</a:t>
            </a:r>
            <a:r>
              <a:rPr lang="fa-IR" sz="2400" dirty="0" smtClean="0">
                <a:solidFill>
                  <a:schemeClr val="tx1"/>
                </a:solidFill>
                <a:cs typeface="B Mitra" pitchFamily="2" charset="-78"/>
              </a:rPr>
              <a:t>تپش قلب ،ترمور،رنگ پریدگی ،تعریق،اضطراب ،احساس گرسنگی ،تاکی کاردی </a:t>
            </a:r>
          </a:p>
          <a:p>
            <a:pPr algn="just"/>
            <a:r>
              <a:rPr lang="fa-IR" sz="2400" b="1" dirty="0" smtClean="0">
                <a:solidFill>
                  <a:srgbClr val="FF0066"/>
                </a:solidFill>
                <a:cs typeface="B Mitra" pitchFamily="2" charset="-78"/>
              </a:rPr>
              <a:t>علایم کمبود گلوکز مغز </a:t>
            </a:r>
            <a:r>
              <a:rPr lang="fa-IR" sz="2400" dirty="0" smtClean="0">
                <a:solidFill>
                  <a:srgbClr val="FF0066"/>
                </a:solidFill>
                <a:cs typeface="B Mitra" pitchFamily="2" charset="-78"/>
              </a:rPr>
              <a:t>:</a:t>
            </a:r>
            <a:r>
              <a:rPr lang="fa-IR" sz="2400" dirty="0" smtClean="0">
                <a:solidFill>
                  <a:schemeClr val="tx1"/>
                </a:solidFill>
                <a:cs typeface="B Mitra" pitchFamily="2" charset="-78"/>
              </a:rPr>
              <a:t>ضعف و بیحالی ،سردرد ،اختلال دید ،اختلال هوشیاری ،کاهش قدرت درک و شناخت ،گاهی تشنج و کوما</a:t>
            </a:r>
          </a:p>
          <a:p>
            <a:pPr algn="just"/>
            <a:r>
              <a:rPr lang="fa-IR" sz="2400" dirty="0" smtClean="0">
                <a:solidFill>
                  <a:schemeClr val="tx1"/>
                </a:solidFill>
                <a:cs typeface="B Mitra" pitchFamily="2" charset="-78"/>
              </a:rPr>
              <a:t>در بیماران دیابتی که بتابلوکر مصرف می کنند علایم افزایش فعالیت سمپاتیکی مهار می شود که در این حالت تنها علامتی که باقی می ماند تعریق است .(به علت وجود نوروترنسمیترهای استیل کولین )</a:t>
            </a:r>
            <a:endParaRPr lang="fa-IR" sz="2400" dirty="0">
              <a:solidFill>
                <a:schemeClr val="tx1"/>
              </a:solidFill>
              <a:cs typeface="B Mitra" pitchFamily="2" charset="-78"/>
            </a:endParaRPr>
          </a:p>
        </p:txBody>
      </p:sp>
      <p:pic>
        <p:nvPicPr>
          <p:cNvPr id="6146" name="Picture 2"/>
          <p:cNvPicPr>
            <a:picLocks noGrp="1" noChangeAspect="1" noChangeArrowheads="1"/>
          </p:cNvPicPr>
          <p:nvPr>
            <p:ph idx="4294967295"/>
          </p:nvPr>
        </p:nvPicPr>
        <p:blipFill>
          <a:blip r:embed="rId2">
            <a:extLst>
              <a:ext uri="{28A0092B-C50C-407E-A947-70E740481C1C}">
                <a14:useLocalDpi xmlns:a14="http://schemas.microsoft.com/office/drawing/2010/main" xmlns="" val="0"/>
              </a:ext>
            </a:extLst>
          </a:blip>
          <a:srcRect/>
          <a:stretch>
            <a:fillRect/>
          </a:stretch>
        </p:blipFill>
        <p:spPr bwMode="auto">
          <a:xfrm>
            <a:off x="0" y="3644900"/>
            <a:ext cx="2451100" cy="24511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769400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fa-IR" dirty="0" smtClean="0">
                <a:latin typeface="Arial" pitchFamily="34" charset="0"/>
                <a:cs typeface="Arial" pitchFamily="34" charset="0"/>
              </a:rPr>
              <a:t>هیپوگلایسمی</a:t>
            </a:r>
          </a:p>
        </p:txBody>
      </p:sp>
      <p:sp>
        <p:nvSpPr>
          <p:cNvPr id="3" name="Content Placeholder 2"/>
          <p:cNvSpPr>
            <a:spLocks noGrp="1"/>
          </p:cNvSpPr>
          <p:nvPr>
            <p:ph idx="1"/>
          </p:nvPr>
        </p:nvSpPr>
        <p:spPr>
          <a:xfrm>
            <a:off x="304800" y="1600200"/>
            <a:ext cx="8534400" cy="4525963"/>
          </a:xfrm>
        </p:spPr>
        <p:txBody>
          <a:bodyPr rtlCol="0">
            <a:normAutofit lnSpcReduction="10000"/>
          </a:bodyPr>
          <a:lstStyle/>
          <a:p>
            <a:pPr algn="r" rtl="1" fontAlgn="auto">
              <a:spcAft>
                <a:spcPts val="0"/>
              </a:spcAft>
              <a:defRPr/>
            </a:pPr>
            <a:r>
              <a:rPr lang="fa-IR" dirty="0" smtClean="0">
                <a:solidFill>
                  <a:srgbClr val="C00000"/>
                </a:solidFill>
                <a:latin typeface="Arial" pitchFamily="34" charset="0"/>
                <a:cs typeface="2  Mitra" pitchFamily="2" charset="-78"/>
              </a:rPr>
              <a:t>عوامل خطر زا برای کاهش شدید قند خون در دیابت ملیتوس</a:t>
            </a:r>
          </a:p>
          <a:p>
            <a:pPr algn="r" rtl="1" fontAlgn="auto">
              <a:spcAft>
                <a:spcPts val="0"/>
              </a:spcAft>
              <a:buFont typeface="Arial" pitchFamily="34" charset="0"/>
              <a:buNone/>
              <a:defRPr/>
            </a:pPr>
            <a:r>
              <a:rPr lang="fa-IR" dirty="0" smtClean="0">
                <a:solidFill>
                  <a:srgbClr val="C00000"/>
                </a:solidFill>
                <a:latin typeface="Arial" pitchFamily="34" charset="0"/>
                <a:cs typeface="2  Mitra" pitchFamily="2" charset="-78"/>
              </a:rPr>
              <a:t>    عبارتند از :</a:t>
            </a:r>
          </a:p>
          <a:p>
            <a:pPr algn="r" rtl="1" fontAlgn="auto">
              <a:spcAft>
                <a:spcPts val="0"/>
              </a:spcAft>
              <a:buFont typeface="Wingdings" pitchFamily="2" charset="2"/>
              <a:buChar char="q"/>
              <a:defRPr/>
            </a:pPr>
            <a:r>
              <a:rPr lang="fa-IR" dirty="0" smtClean="0">
                <a:latin typeface="Arial" pitchFamily="34" charset="0"/>
                <a:cs typeface="2  Mitra" pitchFamily="2" charset="-78"/>
              </a:rPr>
              <a:t>دیابت نوع 1 همراه با سابقه کاهش شدید قند خون عود کننده</a:t>
            </a:r>
          </a:p>
          <a:p>
            <a:pPr algn="r" rtl="1" fontAlgn="auto">
              <a:spcAft>
                <a:spcPts val="0"/>
              </a:spcAft>
              <a:buFont typeface="Wingdings" pitchFamily="2" charset="2"/>
              <a:buChar char="q"/>
              <a:defRPr/>
            </a:pPr>
            <a:r>
              <a:rPr lang="fa-IR" dirty="0" smtClean="0">
                <a:latin typeface="Arial" pitchFamily="34" charset="0"/>
                <a:cs typeface="2  Mitra" pitchFamily="2" charset="-78"/>
              </a:rPr>
              <a:t>بیماران جوان</a:t>
            </a:r>
          </a:p>
          <a:p>
            <a:pPr algn="r" rtl="1" fontAlgn="auto">
              <a:spcAft>
                <a:spcPts val="0"/>
              </a:spcAft>
              <a:buFont typeface="Wingdings" pitchFamily="2" charset="2"/>
              <a:buChar char="q"/>
              <a:defRPr/>
            </a:pPr>
            <a:r>
              <a:rPr lang="fa-IR" dirty="0" smtClean="0">
                <a:latin typeface="Arial" pitchFamily="34" charset="0"/>
                <a:cs typeface="2  Mitra" pitchFamily="2" charset="-78"/>
              </a:rPr>
              <a:t>بیماران مسنی که داروی سولفونیل اوره مصرف می کنند</a:t>
            </a:r>
          </a:p>
          <a:p>
            <a:pPr algn="r" rtl="1" fontAlgn="auto">
              <a:spcAft>
                <a:spcPts val="0"/>
              </a:spcAft>
              <a:buFont typeface="Wingdings" pitchFamily="2" charset="2"/>
              <a:buChar char="q"/>
              <a:defRPr/>
            </a:pPr>
            <a:r>
              <a:rPr lang="fa-IR" dirty="0" smtClean="0">
                <a:latin typeface="Arial" pitchFamily="34" charset="0"/>
                <a:cs typeface="2  Mitra" pitchFamily="2" charset="-78"/>
              </a:rPr>
              <a:t>مصرف کنندگان الکل</a:t>
            </a:r>
          </a:p>
          <a:p>
            <a:pPr algn="r" rtl="1" fontAlgn="auto">
              <a:spcAft>
                <a:spcPts val="0"/>
              </a:spcAft>
              <a:buFont typeface="Wingdings" pitchFamily="2" charset="2"/>
              <a:buChar char="q"/>
              <a:defRPr/>
            </a:pPr>
            <a:r>
              <a:rPr lang="fa-IR" dirty="0" smtClean="0">
                <a:latin typeface="Arial" pitchFamily="34" charset="0"/>
                <a:cs typeface="2  Mitra" pitchFamily="2" charset="-78"/>
              </a:rPr>
              <a:t>فعالیت بدنی شدید در 24 ساعت گذشته</a:t>
            </a:r>
          </a:p>
          <a:p>
            <a:pPr algn="r" rtl="1" fontAlgn="auto">
              <a:spcAft>
                <a:spcPts val="0"/>
              </a:spcAft>
              <a:buFont typeface="Wingdings" pitchFamily="2" charset="2"/>
              <a:buChar char="q"/>
              <a:defRPr/>
            </a:pPr>
            <a:r>
              <a:rPr lang="fa-IR" dirty="0" smtClean="0">
                <a:latin typeface="Arial" pitchFamily="34" charset="0"/>
                <a:cs typeface="2  Mitra" pitchFamily="2" charset="-78"/>
              </a:rPr>
              <a:t>بیماری خطرناک نظیر سپتی سمی ، نارسایی قلبی و هپاتیت</a:t>
            </a:r>
            <a:endParaRPr lang="fa-IR" dirty="0">
              <a:latin typeface="Arial" pitchFamily="34" charset="0"/>
              <a:cs typeface="2  Mitra" pitchFamily="2" charset="-78"/>
            </a:endParaRPr>
          </a:p>
        </p:txBody>
      </p:sp>
    </p:spTree>
    <p:extLst>
      <p:ext uri="{BB962C8B-B14F-4D97-AF65-F5344CB8AC3E}">
        <p14:creationId xmlns:p14="http://schemas.microsoft.com/office/powerpoint/2010/main" xmlns="" val="7728576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fa-IR" dirty="0" smtClean="0">
                <a:latin typeface="Arial" pitchFamily="34" charset="0"/>
                <a:cs typeface="Arial" pitchFamily="34" charset="0"/>
              </a:rPr>
              <a:t>هیپوگلایسمی</a:t>
            </a:r>
          </a:p>
        </p:txBody>
      </p:sp>
      <p:sp>
        <p:nvSpPr>
          <p:cNvPr id="16387" name="Content Placeholder 2"/>
          <p:cNvSpPr>
            <a:spLocks noGrp="1"/>
          </p:cNvSpPr>
          <p:nvPr>
            <p:ph idx="1"/>
          </p:nvPr>
        </p:nvSpPr>
        <p:spPr>
          <a:solidFill>
            <a:schemeClr val="accent2">
              <a:lumMod val="40000"/>
              <a:lumOff val="60000"/>
            </a:schemeClr>
          </a:solidFill>
        </p:spPr>
        <p:txBody>
          <a:bodyPr/>
          <a:lstStyle/>
          <a:p>
            <a:pPr algn="r" rtl="1"/>
            <a:endParaRPr lang="fa-IR" dirty="0" smtClean="0">
              <a:cs typeface="B Nazanin" pitchFamily="2" charset="-78"/>
            </a:endParaRPr>
          </a:p>
          <a:p>
            <a:pPr algn="r" rtl="1"/>
            <a:r>
              <a:rPr lang="fa-IR" dirty="0" smtClean="0">
                <a:latin typeface="Arial" pitchFamily="34" charset="0"/>
                <a:cs typeface="Arial" pitchFamily="34" charset="0"/>
              </a:rPr>
              <a:t>بروز نقائص نرولوژیک دائمی پس از هیپوگلایسمی نادر است .</a:t>
            </a:r>
          </a:p>
          <a:p>
            <a:pPr algn="r" rtl="1"/>
            <a:endParaRPr lang="fa-IR" dirty="0" smtClean="0">
              <a:latin typeface="Arial" pitchFamily="34" charset="0"/>
              <a:cs typeface="Arial" pitchFamily="34" charset="0"/>
            </a:endParaRPr>
          </a:p>
          <a:p>
            <a:pPr algn="r" rtl="1"/>
            <a:r>
              <a:rPr lang="fa-IR" dirty="0" smtClean="0">
                <a:latin typeface="Arial" pitchFamily="34" charset="0"/>
                <a:cs typeface="Arial" pitchFamily="34" charset="0"/>
              </a:rPr>
              <a:t>در حدود 2-4% موارد مرگ و میر همراه با دیابت تیپ 1 همراه با هیپوگلایسمی است .</a:t>
            </a:r>
          </a:p>
        </p:txBody>
      </p:sp>
    </p:spTree>
    <p:extLst>
      <p:ext uri="{BB962C8B-B14F-4D97-AF65-F5344CB8AC3E}">
        <p14:creationId xmlns:p14="http://schemas.microsoft.com/office/powerpoint/2010/main" xmlns="" val="31742518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fa-IR" dirty="0" smtClean="0">
                <a:solidFill>
                  <a:srgbClr val="C00000"/>
                </a:solidFill>
                <a:cs typeface="2  Mitra" pitchFamily="2" charset="-78"/>
              </a:rPr>
              <a:t>علل هیپوگلایسمی</a:t>
            </a:r>
            <a:endParaRPr lang="en-US" dirty="0" smtClean="0">
              <a:solidFill>
                <a:srgbClr val="C00000"/>
              </a:solidFill>
              <a:cs typeface="2  Mitra" pitchFamily="2" charset="-78"/>
            </a:endParaRPr>
          </a:p>
        </p:txBody>
      </p:sp>
      <p:graphicFrame>
        <p:nvGraphicFramePr>
          <p:cNvPr id="5" name="Content Placeholder 4"/>
          <p:cNvGraphicFramePr>
            <a:graphicFrameLocks noGrp="1"/>
          </p:cNvGraphicFramePr>
          <p:nvPr>
            <p:ph idx="1"/>
          </p:nvPr>
        </p:nvGraphicFramePr>
        <p:xfrm>
          <a:off x="457200" y="1600200"/>
          <a:ext cx="8229600" cy="5105400"/>
        </p:xfrm>
        <a:graphic>
          <a:graphicData uri="http://schemas.openxmlformats.org/drawingml/2006/table">
            <a:tbl>
              <a:tblPr firstRow="1" bandRow="1">
                <a:tableStyleId>{7DF18680-E054-41AD-8BC1-D1AEF772440D}</a:tableStyleId>
              </a:tblPr>
              <a:tblGrid>
                <a:gridCol w="4114800"/>
                <a:gridCol w="4114800"/>
              </a:tblGrid>
              <a:tr h="533400">
                <a:tc>
                  <a:txBody>
                    <a:bodyPr/>
                    <a:lstStyle/>
                    <a:p>
                      <a:r>
                        <a:rPr lang="fa-IR" sz="2400" dirty="0" smtClean="0">
                          <a:cs typeface="2  Mitra" pitchFamily="2" charset="-78"/>
                        </a:rPr>
                        <a:t>هیپوگلایسمی پس از غذا</a:t>
                      </a:r>
                      <a:r>
                        <a:rPr lang="fa-IR" sz="2400" baseline="0" dirty="0" smtClean="0">
                          <a:cs typeface="2  Mitra" pitchFamily="2" charset="-78"/>
                        </a:rPr>
                        <a:t>                </a:t>
                      </a:r>
                      <a:endParaRPr lang="en-US" sz="2400" dirty="0">
                        <a:cs typeface="2  Mitra" pitchFamily="2" charset="-78"/>
                      </a:endParaRPr>
                    </a:p>
                  </a:txBody>
                  <a:tcPr/>
                </a:tc>
                <a:tc>
                  <a:txBody>
                    <a:bodyPr/>
                    <a:lstStyle/>
                    <a:p>
                      <a:r>
                        <a:rPr lang="fa-IR" sz="2400" dirty="0" smtClean="0">
                          <a:cs typeface="2  Mitra" pitchFamily="2" charset="-78"/>
                        </a:rPr>
                        <a:t>هیپوگلایسمی ناشتا                   </a:t>
                      </a:r>
                      <a:endParaRPr lang="en-US" sz="2400" dirty="0">
                        <a:cs typeface="2  Mitra" pitchFamily="2" charset="-78"/>
                      </a:endParaRPr>
                    </a:p>
                  </a:txBody>
                  <a:tcPr/>
                </a:tc>
              </a:tr>
              <a:tr h="4572000">
                <a:tc>
                  <a:txBody>
                    <a:bodyPr/>
                    <a:lstStyle/>
                    <a:p>
                      <a:pPr marL="342900" indent="-342900" algn="r" rtl="1">
                        <a:buFont typeface="+mj-lt"/>
                        <a:buAutoNum type="arabicPeriod"/>
                      </a:pPr>
                      <a:r>
                        <a:rPr lang="fa-IR" sz="2400" dirty="0" smtClean="0">
                          <a:latin typeface="Arial" pitchFamily="34" charset="0"/>
                          <a:cs typeface="Arial" pitchFamily="34" charset="0"/>
                        </a:rPr>
                        <a:t>افزایش اثر انسولین</a:t>
                      </a:r>
                    </a:p>
                    <a:p>
                      <a:pPr marL="342900" indent="-342900" algn="r" rtl="1">
                        <a:buFont typeface="+mj-lt"/>
                        <a:buAutoNum type="arabicPeriod"/>
                      </a:pPr>
                      <a:r>
                        <a:rPr lang="fa-IR" sz="2400" dirty="0" smtClean="0">
                          <a:latin typeface="Arial" pitchFamily="34" charset="0"/>
                          <a:cs typeface="Arial" pitchFamily="34" charset="0"/>
                        </a:rPr>
                        <a:t>جراحی بای پس معده</a:t>
                      </a:r>
                      <a:endParaRPr lang="en-US" sz="2400" dirty="0">
                        <a:latin typeface="Arial" pitchFamily="34" charset="0"/>
                        <a:cs typeface="Arial" pitchFamily="34" charset="0"/>
                      </a:endParaRPr>
                    </a:p>
                  </a:txBody>
                  <a:tcPr/>
                </a:tc>
                <a:tc>
                  <a:txBody>
                    <a:bodyPr/>
                    <a:lstStyle/>
                    <a:p>
                      <a:pPr marL="342900" indent="-342900" algn="r" rtl="1">
                        <a:buFont typeface="+mj-lt"/>
                        <a:buAutoNum type="arabicPeriod"/>
                      </a:pPr>
                      <a:r>
                        <a:rPr lang="fa-IR" sz="2400" dirty="0" smtClean="0">
                          <a:latin typeface="Arial" pitchFamily="34" charset="0"/>
                          <a:cs typeface="Arial" pitchFamily="34" charset="0"/>
                        </a:rPr>
                        <a:t>زیاد</a:t>
                      </a:r>
                      <a:r>
                        <a:rPr lang="fa-IR" sz="2400" baseline="0" dirty="0" smtClean="0">
                          <a:latin typeface="Arial" pitchFamily="34" charset="0"/>
                          <a:cs typeface="Arial" pitchFamily="34" charset="0"/>
                        </a:rPr>
                        <a:t> بودن دوز انسولین</a:t>
                      </a:r>
                    </a:p>
                    <a:p>
                      <a:pPr marL="342900" indent="-342900" algn="r" rtl="1">
                        <a:buFont typeface="+mj-lt"/>
                        <a:buAutoNum type="arabicPeriod"/>
                      </a:pPr>
                      <a:r>
                        <a:rPr lang="fa-IR" sz="2400" baseline="0" dirty="0" smtClean="0">
                          <a:latin typeface="Arial" pitchFamily="34" charset="0"/>
                          <a:cs typeface="Arial" pitchFamily="34" charset="0"/>
                        </a:rPr>
                        <a:t>کاهش دریافت غذا</a:t>
                      </a:r>
                    </a:p>
                    <a:p>
                      <a:pPr marL="342900" indent="-342900" algn="r" rtl="1">
                        <a:buFont typeface="+mj-lt"/>
                        <a:buAutoNum type="arabicPeriod"/>
                      </a:pPr>
                      <a:r>
                        <a:rPr lang="fa-IR" sz="2400" baseline="0" dirty="0" smtClean="0">
                          <a:latin typeface="Arial" pitchFamily="34" charset="0"/>
                          <a:cs typeface="Arial" pitchFamily="34" charset="0"/>
                        </a:rPr>
                        <a:t>افزایش فعالیت</a:t>
                      </a:r>
                    </a:p>
                    <a:p>
                      <a:pPr marL="342900" indent="-342900" algn="r" rtl="1">
                        <a:buFont typeface="+mj-lt"/>
                        <a:buAutoNum type="arabicPeriod"/>
                      </a:pPr>
                      <a:r>
                        <a:rPr lang="fa-IR" sz="2400" baseline="0" dirty="0" smtClean="0">
                          <a:latin typeface="Arial" pitchFamily="34" charset="0"/>
                          <a:cs typeface="Arial" pitchFamily="34" charset="0"/>
                        </a:rPr>
                        <a:t>نارسایی کلیه / دیالیز</a:t>
                      </a:r>
                    </a:p>
                    <a:p>
                      <a:pPr marL="342900" indent="-342900" algn="r" rtl="1">
                        <a:buFont typeface="+mj-lt"/>
                        <a:buAutoNum type="arabicPeriod"/>
                      </a:pPr>
                      <a:r>
                        <a:rPr lang="fa-IR" sz="2400" baseline="0" dirty="0" smtClean="0">
                          <a:latin typeface="Arial" pitchFamily="34" charset="0"/>
                          <a:cs typeface="Arial" pitchFamily="34" charset="0"/>
                        </a:rPr>
                        <a:t>نارسایی کبد</a:t>
                      </a:r>
                    </a:p>
                    <a:p>
                      <a:pPr marL="342900" indent="-342900" algn="r" rtl="1">
                        <a:buFont typeface="+mj-lt"/>
                        <a:buAutoNum type="arabicPeriod"/>
                      </a:pPr>
                      <a:r>
                        <a:rPr lang="fa-IR" sz="2400" baseline="0" dirty="0" smtClean="0">
                          <a:latin typeface="Arial" pitchFamily="34" charset="0"/>
                          <a:cs typeface="Arial" pitchFamily="34" charset="0"/>
                        </a:rPr>
                        <a:t>نارسایی قلب</a:t>
                      </a:r>
                    </a:p>
                    <a:p>
                      <a:pPr marL="342900" indent="-342900" algn="r" rtl="1">
                        <a:buFont typeface="+mj-lt"/>
                        <a:buAutoNum type="arabicPeriod"/>
                      </a:pPr>
                      <a:r>
                        <a:rPr lang="fa-IR" sz="2400" baseline="0" dirty="0" smtClean="0">
                          <a:latin typeface="Arial" pitchFamily="34" charset="0"/>
                          <a:cs typeface="Arial" pitchFamily="34" charset="0"/>
                        </a:rPr>
                        <a:t>داروهای خوراکی کاهنده قند خون</a:t>
                      </a:r>
                    </a:p>
                    <a:p>
                      <a:pPr marL="342900" indent="-342900" algn="r" rtl="1">
                        <a:buFont typeface="+mj-lt"/>
                        <a:buAutoNum type="arabicPeriod"/>
                      </a:pPr>
                      <a:r>
                        <a:rPr lang="fa-IR" sz="2400" baseline="0" dirty="0" smtClean="0">
                          <a:latin typeface="Arial" pitchFamily="34" charset="0"/>
                          <a:cs typeface="Arial" pitchFamily="34" charset="0"/>
                        </a:rPr>
                        <a:t>مصرف الکل</a:t>
                      </a:r>
                    </a:p>
                    <a:p>
                      <a:pPr marL="342900" indent="-342900" algn="r" rtl="1">
                        <a:buFont typeface="+mj-lt"/>
                        <a:buAutoNum type="arabicPeriod"/>
                      </a:pPr>
                      <a:r>
                        <a:rPr lang="fa-IR" sz="2400" baseline="0" dirty="0" smtClean="0">
                          <a:latin typeface="Arial" pitchFamily="34" charset="0"/>
                          <a:cs typeface="Arial" pitchFamily="34" charset="0"/>
                        </a:rPr>
                        <a:t>سالیسیلات ها</a:t>
                      </a:r>
                    </a:p>
                    <a:p>
                      <a:pPr marL="342900" indent="-342900" algn="r" rtl="1">
                        <a:buFont typeface="+mj-lt"/>
                        <a:buAutoNum type="arabicPeriod"/>
                      </a:pPr>
                      <a:r>
                        <a:rPr lang="fa-IR" sz="2400" baseline="0" dirty="0" smtClean="0">
                          <a:latin typeface="Arial" pitchFamily="34" charset="0"/>
                          <a:cs typeface="Arial" pitchFamily="34" charset="0"/>
                        </a:rPr>
                        <a:t>بتا بلاکرها</a:t>
                      </a:r>
                      <a:endParaRPr lang="en-US" sz="2400" dirty="0">
                        <a:latin typeface="Arial" pitchFamily="34" charset="0"/>
                        <a:cs typeface="Arial" pitchFamily="34" charset="0"/>
                      </a:endParaRPr>
                    </a:p>
                  </a:txBody>
                  <a:tcPr/>
                </a:tc>
              </a:tr>
            </a:tbl>
          </a:graphicData>
        </a:graphic>
      </p:graphicFrame>
    </p:spTree>
    <p:extLst>
      <p:ext uri="{BB962C8B-B14F-4D97-AF65-F5344CB8AC3E}">
        <p14:creationId xmlns:p14="http://schemas.microsoft.com/office/powerpoint/2010/main" xmlns="" val="22005358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fa-IR" dirty="0" smtClean="0">
                <a:solidFill>
                  <a:srgbClr val="FF0000"/>
                </a:solidFill>
                <a:cs typeface="2  Mitra" pitchFamily="2" charset="-78"/>
              </a:rPr>
              <a:t>هیپوگلایسمی</a:t>
            </a:r>
            <a:endParaRPr lang="en-US" dirty="0" smtClean="0">
              <a:solidFill>
                <a:srgbClr val="FF0000"/>
              </a:solidFill>
              <a:cs typeface="2  Mitra" pitchFamily="2" charset="-78"/>
            </a:endParaRPr>
          </a:p>
        </p:txBody>
      </p:sp>
      <p:sp>
        <p:nvSpPr>
          <p:cNvPr id="19459" name="Content Placeholder 2"/>
          <p:cNvSpPr>
            <a:spLocks noGrp="1"/>
          </p:cNvSpPr>
          <p:nvPr>
            <p:ph idx="1"/>
          </p:nvPr>
        </p:nvSpPr>
        <p:spPr>
          <a:solidFill>
            <a:schemeClr val="accent4">
              <a:lumMod val="60000"/>
              <a:lumOff val="40000"/>
            </a:schemeClr>
          </a:solidFill>
        </p:spPr>
        <p:txBody>
          <a:bodyPr/>
          <a:lstStyle/>
          <a:p>
            <a:pPr algn="r" rtl="1">
              <a:buFont typeface="Arial" pitchFamily="34" charset="0"/>
              <a:buNone/>
            </a:pPr>
            <a:r>
              <a:rPr lang="fa-IR" dirty="0" smtClean="0">
                <a:cs typeface="B Nazanin" pitchFamily="2" charset="-78"/>
              </a:rPr>
              <a:t>                                 </a:t>
            </a:r>
          </a:p>
          <a:p>
            <a:pPr algn="r" rtl="1">
              <a:buFont typeface="Arial" pitchFamily="34" charset="0"/>
              <a:buNone/>
            </a:pPr>
            <a:r>
              <a:rPr lang="fa-IR" dirty="0" smtClean="0">
                <a:cs typeface="B Nazanin" pitchFamily="2" charset="-78"/>
              </a:rPr>
              <a:t>                       </a:t>
            </a:r>
          </a:p>
          <a:p>
            <a:pPr algn="r" rtl="1">
              <a:buFont typeface="Arial" pitchFamily="34" charset="0"/>
              <a:buNone/>
            </a:pPr>
            <a:r>
              <a:rPr lang="fa-IR" dirty="0" smtClean="0">
                <a:cs typeface="B Nazanin" pitchFamily="2" charset="-78"/>
              </a:rPr>
              <a:t>                       </a:t>
            </a:r>
            <a:r>
              <a:rPr lang="fa-IR" dirty="0" smtClean="0">
                <a:latin typeface="Arial" pitchFamily="34" charset="0"/>
                <a:cs typeface="Arial" pitchFamily="34" charset="0"/>
              </a:rPr>
              <a:t>مغز قادر به سنتز یا ذخیره گلوکز نیست </a:t>
            </a:r>
          </a:p>
          <a:p>
            <a:pPr algn="r" rtl="1">
              <a:buFont typeface="Arial" pitchFamily="34" charset="0"/>
              <a:buNone/>
            </a:pPr>
            <a:r>
              <a:rPr lang="fa-IR" dirty="0" smtClean="0">
                <a:latin typeface="Arial" pitchFamily="34" charset="0"/>
                <a:cs typeface="Arial" pitchFamily="34" charset="0"/>
              </a:rPr>
              <a:t>                       و برای زنده ماندن نیازمند حفظ گلوکز</a:t>
            </a:r>
          </a:p>
          <a:p>
            <a:pPr algn="r" rtl="1">
              <a:buFont typeface="Arial" pitchFamily="34" charset="0"/>
              <a:buNone/>
            </a:pPr>
            <a:r>
              <a:rPr lang="fa-IR" dirty="0" smtClean="0">
                <a:latin typeface="Arial" pitchFamily="34" charset="0"/>
                <a:cs typeface="Arial" pitchFamily="34" charset="0"/>
              </a:rPr>
              <a:t>                       خون در محدوده طبیعی است.                       </a:t>
            </a:r>
          </a:p>
          <a:p>
            <a:pPr algn="r" rtl="1">
              <a:buFont typeface="Arial" pitchFamily="34" charset="0"/>
              <a:buNone/>
            </a:pPr>
            <a:endParaRPr lang="fa-IR" dirty="0" smtClean="0">
              <a:cs typeface="B Nazanin" pitchFamily="2" charset="-78"/>
            </a:endParaRPr>
          </a:p>
          <a:p>
            <a:pPr algn="r" rtl="1">
              <a:buFont typeface="Arial" pitchFamily="34" charset="0"/>
              <a:buNone/>
            </a:pPr>
            <a:r>
              <a:rPr lang="fa-IR" dirty="0" smtClean="0">
                <a:cs typeface="B Nazanin" pitchFamily="2" charset="-78"/>
              </a:rPr>
              <a:t>                    </a:t>
            </a:r>
            <a:endParaRPr lang="en-US" dirty="0" smtClean="0">
              <a:cs typeface="B Nazanin" pitchFamily="2" charset="-78"/>
            </a:endParaRPr>
          </a:p>
        </p:txBody>
      </p:sp>
      <p:sp>
        <p:nvSpPr>
          <p:cNvPr id="4" name="Explosion 1 3"/>
          <p:cNvSpPr/>
          <p:nvPr/>
        </p:nvSpPr>
        <p:spPr>
          <a:xfrm>
            <a:off x="6248400" y="1447800"/>
            <a:ext cx="2438400" cy="2438400"/>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4400" dirty="0">
                <a:solidFill>
                  <a:prstClr val="white"/>
                </a:solidFill>
              </a:rPr>
              <a:t>نکته</a:t>
            </a:r>
            <a:endParaRPr lang="en-US" sz="4400" dirty="0">
              <a:solidFill>
                <a:prstClr val="white"/>
              </a:solidFill>
            </a:endParaRPr>
          </a:p>
        </p:txBody>
      </p:sp>
    </p:spTree>
    <p:extLst>
      <p:ext uri="{BB962C8B-B14F-4D97-AF65-F5344CB8AC3E}">
        <p14:creationId xmlns:p14="http://schemas.microsoft.com/office/powerpoint/2010/main" xmlns="" val="41288506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224</TotalTime>
  <Words>2510</Words>
  <Application>Microsoft Office PowerPoint</Application>
  <PresentationFormat>On-screen Show (4:3)</PresentationFormat>
  <Paragraphs>326</Paragraphs>
  <Slides>44</Slides>
  <Notes>5</Notes>
  <HiddenSlides>0</HiddenSlides>
  <MMClips>0</MMClips>
  <ScaleCrop>false</ScaleCrop>
  <HeadingPairs>
    <vt:vector size="6" baseType="variant">
      <vt:variant>
        <vt:lpstr>Theme</vt:lpstr>
      </vt:variant>
      <vt:variant>
        <vt:i4>1</vt:i4>
      </vt:variant>
      <vt:variant>
        <vt:lpstr>Embedded OLE Servers</vt:lpstr>
      </vt:variant>
      <vt:variant>
        <vt:i4>0</vt:i4>
      </vt:variant>
      <vt:variant>
        <vt:lpstr>Slide Titles</vt:lpstr>
      </vt:variant>
      <vt:variant>
        <vt:i4>44</vt:i4>
      </vt:variant>
    </vt:vector>
  </HeadingPairs>
  <TitlesOfParts>
    <vt:vector size="45" baseType="lpstr">
      <vt:lpstr>Office Theme</vt:lpstr>
      <vt:lpstr>اورژانسهای دیابت</vt:lpstr>
      <vt:lpstr>سه عارضه حاد دیابت </vt:lpstr>
      <vt:lpstr>هیپوگلایسمی</vt:lpstr>
      <vt:lpstr>تریاد ویپل</vt:lpstr>
      <vt:lpstr>علایم هیپوگلیسمی</vt:lpstr>
      <vt:lpstr>هیپوگلایسمی</vt:lpstr>
      <vt:lpstr>هیپوگلایسمی</vt:lpstr>
      <vt:lpstr>علل هیپوگلایسمی</vt:lpstr>
      <vt:lpstr>هیپوگلایسمی</vt:lpstr>
      <vt:lpstr>هیپوگلایسمی</vt:lpstr>
      <vt:lpstr>درمان هیپوگلایسمی</vt:lpstr>
      <vt:lpstr>هیپوگلایسمی</vt:lpstr>
      <vt:lpstr>درمان هیپوگلایسمی</vt:lpstr>
      <vt:lpstr>آموزش به بیمار</vt:lpstr>
      <vt:lpstr>Diabetic Ketoacidosis (DKA)</vt:lpstr>
      <vt:lpstr>Slide 16</vt:lpstr>
      <vt:lpstr>پاتوفیزیولوژی</vt:lpstr>
      <vt:lpstr>Insulin Deficiency</vt:lpstr>
      <vt:lpstr>DKA</vt:lpstr>
      <vt:lpstr>Diabetic Ketoacidosis: </vt:lpstr>
      <vt:lpstr>Physical Examination in DKA</vt:lpstr>
      <vt:lpstr>DKA</vt:lpstr>
      <vt:lpstr>Diagnostic Criteria for DKA and HHS</vt:lpstr>
      <vt:lpstr>Diabetic Ketoacidosis: </vt:lpstr>
      <vt:lpstr>DKA- Monitoring Standard blood work</vt:lpstr>
      <vt:lpstr>DKA- Fluids</vt:lpstr>
      <vt:lpstr>DKA-Insulin</vt:lpstr>
      <vt:lpstr>Slide 28</vt:lpstr>
      <vt:lpstr>DKA</vt:lpstr>
      <vt:lpstr>Electrolytes- K</vt:lpstr>
      <vt:lpstr>Electrolytes- K</vt:lpstr>
      <vt:lpstr>بیکربنات</vt:lpstr>
      <vt:lpstr>عوارض درمان کتواسیدوز دیابتی</vt:lpstr>
      <vt:lpstr>مراقبتهای پرستاری در کتواسیدوز دیابتی</vt:lpstr>
      <vt:lpstr>Hyperosmolar Hyperglycemic  State (HHS)</vt:lpstr>
      <vt:lpstr>Criteria for HHS</vt:lpstr>
      <vt:lpstr>Hyperglycemic Hyperosmolar Syndrome (HHS)</vt:lpstr>
      <vt:lpstr>علایم بالینی</vt:lpstr>
      <vt:lpstr>علایم بالینی</vt:lpstr>
      <vt:lpstr>درمان</vt:lpstr>
      <vt:lpstr>درمان</vt:lpstr>
      <vt:lpstr>مراقبتهای پرستاری</vt:lpstr>
      <vt:lpstr>آموزش به بیمار</vt:lpstr>
      <vt:lpstr>Slide 44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sva</dc:creator>
  <cp:lastModifiedBy>MRT</cp:lastModifiedBy>
  <cp:revision>76</cp:revision>
  <dcterms:created xsi:type="dcterms:W3CDTF">2015-11-26T08:31:17Z</dcterms:created>
  <dcterms:modified xsi:type="dcterms:W3CDTF">2015-11-30T17:43:36Z</dcterms:modified>
</cp:coreProperties>
</file>